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75" r:id="rId3"/>
    <p:sldId id="266" r:id="rId4"/>
    <p:sldId id="277" r:id="rId5"/>
    <p:sldId id="268" r:id="rId6"/>
    <p:sldId id="265" r:id="rId7"/>
    <p:sldId id="258" r:id="rId8"/>
    <p:sldId id="283" r:id="rId9"/>
    <p:sldId id="270" r:id="rId10"/>
    <p:sldId id="259" r:id="rId11"/>
    <p:sldId id="264" r:id="rId12"/>
    <p:sldId id="269" r:id="rId13"/>
    <p:sldId id="257" r:id="rId14"/>
    <p:sldId id="278" r:id="rId15"/>
    <p:sldId id="276" r:id="rId16"/>
    <p:sldId id="263" r:id="rId17"/>
    <p:sldId id="284" r:id="rId18"/>
    <p:sldId id="262" r:id="rId19"/>
    <p:sldId id="303" r:id="rId20"/>
    <p:sldId id="279" r:id="rId21"/>
    <p:sldId id="308" r:id="rId22"/>
    <p:sldId id="316" r:id="rId23"/>
    <p:sldId id="299" r:id="rId24"/>
    <p:sldId id="291" r:id="rId25"/>
    <p:sldId id="273" r:id="rId26"/>
    <p:sldId id="287" r:id="rId27"/>
    <p:sldId id="274" r:id="rId28"/>
    <p:sldId id="293" r:id="rId29"/>
    <p:sldId id="290" r:id="rId30"/>
    <p:sldId id="288" r:id="rId31"/>
    <p:sldId id="289" r:id="rId32"/>
    <p:sldId id="307" r:id="rId33"/>
    <p:sldId id="294" r:id="rId34"/>
    <p:sldId id="309" r:id="rId35"/>
    <p:sldId id="311" r:id="rId36"/>
    <p:sldId id="315" r:id="rId37"/>
    <p:sldId id="306" r:id="rId38"/>
    <p:sldId id="313" r:id="rId39"/>
    <p:sldId id="295" r:id="rId40"/>
    <p:sldId id="310" r:id="rId41"/>
    <p:sldId id="296" r:id="rId42"/>
    <p:sldId id="314" r:id="rId43"/>
    <p:sldId id="297" r:id="rId44"/>
    <p:sldId id="298" r:id="rId45"/>
    <p:sldId id="301" r:id="rId46"/>
    <p:sldId id="319" r:id="rId47"/>
    <p:sldId id="302" r:id="rId48"/>
    <p:sldId id="317" r:id="rId49"/>
    <p:sldId id="318" r:id="rId50"/>
    <p:sldId id="305" r:id="rId51"/>
    <p:sldId id="261" r:id="rId52"/>
    <p:sldId id="267" r:id="rId53"/>
    <p:sldId id="300" r:id="rId5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ill" initials="g" lastIdx="1" clrIdx="0">
    <p:extLst>
      <p:ext uri="{19B8F6BF-5375-455C-9EA6-DF929625EA0E}">
        <p15:presenceInfo xmlns:p15="http://schemas.microsoft.com/office/powerpoint/2012/main" userId="gui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6783" autoAdjust="0"/>
  </p:normalViewPr>
  <p:slideViewPr>
    <p:cSldViewPr snapToGrid="0">
      <p:cViewPr varScale="1">
        <p:scale>
          <a:sx n="77" d="100"/>
          <a:sy n="77" d="100"/>
        </p:scale>
        <p:origin x="185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B3102-B781-4FFC-8D79-0E5ED36FD71F}" type="datetimeFigureOut">
              <a:rPr lang="fr-FR" smtClean="0"/>
              <a:t>12/02/2020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544A9-AEA5-4F8E-97AE-70FDCD6595A4}" type="slidenum">
              <a:rPr lang="fr-FR" smtClean="0"/>
              <a:t>‹N°›</a:t>
            </a:fld>
            <a:endParaRPr lang="fr-FR"/>
          </a:p>
        </p:txBody>
      </p:sp>
    </p:spTree>
    <p:extLst>
      <p:ext uri="{BB962C8B-B14F-4D97-AF65-F5344CB8AC3E}">
        <p14:creationId xmlns:p14="http://schemas.microsoft.com/office/powerpoint/2010/main" val="132102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Café Histoire </a:t>
            </a:r>
            <a:r>
              <a:rPr lang="fr-FR" sz="1200" b="1" kern="1200" dirty="0" err="1">
                <a:solidFill>
                  <a:schemeClr val="tx1"/>
                </a:solidFill>
                <a:effectLst/>
                <a:latin typeface="+mn-lt"/>
                <a:ea typeface="+mn-ea"/>
                <a:cs typeface="+mn-cs"/>
              </a:rPr>
              <a:t>APHG</a:t>
            </a:r>
            <a:r>
              <a:rPr lang="fr-FR" sz="1200" b="1" kern="1200" dirty="0">
                <a:solidFill>
                  <a:schemeClr val="tx1"/>
                </a:solidFill>
                <a:effectLst/>
                <a:latin typeface="+mn-lt"/>
                <a:ea typeface="+mn-ea"/>
                <a:cs typeface="+mn-cs"/>
              </a:rPr>
              <a:t> - </a:t>
            </a:r>
            <a:r>
              <a:rPr lang="fr-FR" sz="1200" kern="1200" dirty="0">
                <a:solidFill>
                  <a:schemeClr val="tx1"/>
                </a:solidFill>
                <a:effectLst/>
                <a:latin typeface="+mn-lt"/>
                <a:ea typeface="+mn-ea"/>
                <a:cs typeface="+mn-cs"/>
              </a:rPr>
              <a:t>12 février 2020, 18 heures - Comptoir des Halles – Troyes </a:t>
            </a:r>
          </a:p>
          <a:p>
            <a:r>
              <a:rPr lang="fr-FR" sz="1200" b="1" kern="1200" dirty="0">
                <a:solidFill>
                  <a:schemeClr val="tx1"/>
                </a:solidFill>
                <a:effectLst/>
                <a:latin typeface="+mn-lt"/>
                <a:ea typeface="+mn-ea"/>
                <a:cs typeface="+mn-cs"/>
              </a:rPr>
              <a:t>Les </a:t>
            </a:r>
            <a:r>
              <a:rPr lang="fr-FR" sz="1200" b="1" kern="1200" dirty="0" err="1">
                <a:solidFill>
                  <a:schemeClr val="tx1"/>
                </a:solidFill>
                <a:effectLst/>
                <a:latin typeface="+mn-lt"/>
                <a:ea typeface="+mn-ea"/>
                <a:cs typeface="+mn-cs"/>
              </a:rPr>
              <a:t>signares</a:t>
            </a:r>
            <a:r>
              <a:rPr lang="fr-FR" sz="1200" b="1" kern="1200" dirty="0">
                <a:solidFill>
                  <a:schemeClr val="tx1"/>
                </a:solidFill>
                <a:effectLst/>
                <a:latin typeface="+mn-lt"/>
                <a:ea typeface="+mn-ea"/>
                <a:cs typeface="+mn-cs"/>
              </a:rPr>
              <a:t> ont une histoire. Des femmes noires et métisses d’influence (Gorée et Saint-Louis du Sénégal, 18-19</a:t>
            </a:r>
            <a:r>
              <a:rPr lang="fr-FR" sz="1200" b="1" kern="1200" baseline="30000" dirty="0">
                <a:solidFill>
                  <a:schemeClr val="tx1"/>
                </a:solidFill>
                <a:effectLst/>
                <a:latin typeface="+mn-lt"/>
                <a:ea typeface="+mn-ea"/>
                <a:cs typeface="+mn-cs"/>
              </a:rPr>
              <a:t>e</a:t>
            </a:r>
            <a:r>
              <a:rPr lang="fr-FR" sz="1200" b="1" kern="1200" dirty="0">
                <a:solidFill>
                  <a:schemeClr val="tx1"/>
                </a:solidFill>
                <a:effectLst/>
                <a:latin typeface="+mn-lt"/>
                <a:ea typeface="+mn-ea"/>
                <a:cs typeface="+mn-cs"/>
              </a:rPr>
              <a:t>)</a:t>
            </a:r>
          </a:p>
          <a:p>
            <a:endParaRPr lang="fr-F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Je vais donc vous parler, ce soir, des </a:t>
            </a:r>
            <a:r>
              <a:rPr lang="fr-FR" sz="1200" b="1" kern="1200" dirty="0" err="1">
                <a:solidFill>
                  <a:schemeClr val="tx1"/>
                </a:solidFill>
                <a:effectLst/>
                <a:latin typeface="+mn-lt"/>
                <a:ea typeface="+mn-ea"/>
                <a:cs typeface="+mn-cs"/>
              </a:rPr>
              <a:t>signares</a:t>
            </a:r>
            <a:r>
              <a:rPr lang="fr-FR" sz="1200" b="1" kern="1200" dirty="0">
                <a:solidFill>
                  <a:schemeClr val="tx1"/>
                </a:solidFill>
                <a:effectLst/>
                <a:latin typeface="+mn-lt"/>
                <a:ea typeface="+mn-ea"/>
                <a:cs typeface="+mn-cs"/>
              </a:rPr>
              <a:t> : ces inconnues… connues de l’histoire. </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1</a:t>
            </a:fld>
            <a:endParaRPr lang="fr-FR"/>
          </a:p>
        </p:txBody>
      </p:sp>
    </p:spTree>
    <p:extLst>
      <p:ext uri="{BB962C8B-B14F-4D97-AF65-F5344CB8AC3E}">
        <p14:creationId xmlns:p14="http://schemas.microsoft.com/office/powerpoint/2010/main" val="797774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Et l’intérêt pour cette histoire africaine ne s’est pas démentie depuis !</a:t>
            </a:r>
          </a:p>
          <a:p>
            <a:endParaRPr lang="fr-FR" b="1" dirty="0"/>
          </a:p>
          <a:p>
            <a:r>
              <a:rPr lang="fr-FR" b="1" dirty="0"/>
              <a:t>En témoigne la création de la chaire d’histoire et d’archéologie des mondes africains au Collège de France, avec François-Xavier </a:t>
            </a:r>
            <a:r>
              <a:rPr lang="fr-FR" b="1" dirty="0" err="1"/>
              <a:t>Fauvelle</a:t>
            </a:r>
            <a:r>
              <a:rPr lang="fr-FR" b="1" dirty="0"/>
              <a:t>.</a:t>
            </a:r>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10</a:t>
            </a:fld>
            <a:endParaRPr lang="fr-FR"/>
          </a:p>
        </p:txBody>
      </p:sp>
    </p:spTree>
    <p:extLst>
      <p:ext uri="{BB962C8B-B14F-4D97-AF65-F5344CB8AC3E}">
        <p14:creationId xmlns:p14="http://schemas.microsoft.com/office/powerpoint/2010/main" val="1786470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Acteurs souvent oubliées ou négligées de l’Histoire, les femmes (cf. </a:t>
            </a:r>
            <a:r>
              <a:rPr lang="fr-FR" b="1" i="1" dirty="0"/>
              <a:t>Histoire des femmes en Occident</a:t>
            </a:r>
            <a:r>
              <a:rPr lang="fr-FR" b="1" dirty="0"/>
              <a:t> sous la direction de Michelle Perrot et Georges Duby, 1990-1991)…</a:t>
            </a:r>
          </a:p>
          <a:p>
            <a:endParaRPr lang="fr-FR" b="1" dirty="0"/>
          </a:p>
          <a:p>
            <a:r>
              <a:rPr lang="fr-FR" b="1" dirty="0"/>
              <a:t>… et notamment les femmes africaines ont commencé de voir publiées des synthèses à leur sujet.</a:t>
            </a:r>
          </a:p>
          <a:p>
            <a:endParaRPr lang="fr-FR" b="1" dirty="0"/>
          </a:p>
          <a:p>
            <a:r>
              <a:rPr lang="fr-FR" b="1" dirty="0"/>
              <a:t>… En France, la première synthèse de Catherine </a:t>
            </a:r>
            <a:r>
              <a:rPr lang="fr-FR" b="1" dirty="0" err="1"/>
              <a:t>Coquery-Vidrovitch</a:t>
            </a:r>
            <a:r>
              <a:rPr lang="fr-FR" b="1" dirty="0"/>
              <a:t> (1992).</a:t>
            </a:r>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11</a:t>
            </a:fld>
            <a:endParaRPr lang="fr-FR"/>
          </a:p>
        </p:txBody>
      </p:sp>
    </p:spTree>
    <p:extLst>
      <p:ext uri="{BB962C8B-B14F-4D97-AF65-F5344CB8AC3E}">
        <p14:creationId xmlns:p14="http://schemas.microsoft.com/office/powerpoint/2010/main" val="3766329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a:t>
            </a:r>
            <a:r>
              <a:rPr lang="fr-FR" b="1" dirty="0" err="1"/>
              <a:t>signares</a:t>
            </a:r>
            <a:r>
              <a:rPr lang="fr-FR" b="1" dirty="0"/>
              <a:t>, comme l’on verra, ne sont pas forcément toujours des métisses… </a:t>
            </a:r>
          </a:p>
          <a:p>
            <a:endParaRPr lang="fr-FR" b="1" dirty="0"/>
          </a:p>
          <a:p>
            <a:r>
              <a:rPr lang="fr-FR" b="1" dirty="0"/>
              <a:t>Par contre, il convient de poser la question du métissage, culturel &amp; social, voire « racial ».</a:t>
            </a:r>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12</a:t>
            </a:fld>
            <a:endParaRPr lang="fr-FR"/>
          </a:p>
        </p:txBody>
      </p:sp>
    </p:spTree>
    <p:extLst>
      <p:ext uri="{BB962C8B-B14F-4D97-AF65-F5344CB8AC3E}">
        <p14:creationId xmlns:p14="http://schemas.microsoft.com/office/powerpoint/2010/main" val="2251812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historiens et aussi certains anthropologues, à la suite de Georges Balandier et surtout de Jean-Loup </a:t>
            </a:r>
            <a:r>
              <a:rPr lang="fr-FR" b="1" dirty="0" err="1"/>
              <a:t>Amselle</a:t>
            </a:r>
            <a:r>
              <a:rPr lang="fr-FR" b="1" dirty="0"/>
              <a:t>…</a:t>
            </a:r>
          </a:p>
          <a:p>
            <a:r>
              <a:rPr lang="fr-FR" b="1" dirty="0"/>
              <a:t>… ont commencé d’interroger les catégories de l’ethnologie et de l’anthropologie (« races », « ethnies »)…</a:t>
            </a:r>
          </a:p>
          <a:p>
            <a:r>
              <a:rPr lang="fr-FR" b="1" dirty="0"/>
              <a:t>… à les </a:t>
            </a:r>
            <a:r>
              <a:rPr lang="fr-FR" b="1" i="1" dirty="0"/>
              <a:t>déconstruire</a:t>
            </a:r>
            <a:r>
              <a:rPr lang="fr-FR" b="1" i="0" dirty="0"/>
              <a:t> ou tout du moins à les historiciser… </a:t>
            </a:r>
          </a:p>
          <a:p>
            <a:r>
              <a:rPr lang="fr-FR" b="1" i="0" dirty="0"/>
              <a:t>… pour éviter le piège de l’essentialisation en ce qui concerne l’identité.</a:t>
            </a:r>
            <a:endParaRPr lang="fr-FR" b="1"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13</a:t>
            </a:fld>
            <a:endParaRPr lang="fr-FR"/>
          </a:p>
        </p:txBody>
      </p:sp>
    </p:spTree>
    <p:extLst>
      <p:ext uri="{BB962C8B-B14F-4D97-AF65-F5344CB8AC3E}">
        <p14:creationId xmlns:p14="http://schemas.microsoft.com/office/powerpoint/2010/main" val="2386612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Aussi, si les ethnies ont une histoire…</a:t>
            </a:r>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14</a:t>
            </a:fld>
            <a:endParaRPr lang="fr-FR"/>
          </a:p>
        </p:txBody>
      </p:sp>
    </p:spTree>
    <p:extLst>
      <p:ext uri="{BB962C8B-B14F-4D97-AF65-F5344CB8AC3E}">
        <p14:creationId xmlns:p14="http://schemas.microsoft.com/office/powerpoint/2010/main" val="891308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 donc les </a:t>
            </a:r>
            <a:r>
              <a:rPr lang="fr-FR" b="1" dirty="0" err="1"/>
              <a:t>signares</a:t>
            </a:r>
            <a:r>
              <a:rPr lang="fr-FR" b="1" dirty="0"/>
              <a:t> doivent bien avoir une histoire, non ?</a:t>
            </a:r>
          </a:p>
          <a:p>
            <a:endParaRPr lang="fr-FR" b="1" dirty="0"/>
          </a:p>
          <a:p>
            <a:r>
              <a:rPr lang="fr-FR" b="1" dirty="0"/>
              <a:t>En tout cas, c’est l’une des interrogations principales qui a prévalu dans le cadre de mes recherches sur les </a:t>
            </a:r>
            <a:r>
              <a:rPr lang="fr-FR" b="1" dirty="0" err="1"/>
              <a:t>signares</a:t>
            </a:r>
            <a:r>
              <a:rPr lang="fr-FR" b="1" dirty="0"/>
              <a:t>.</a:t>
            </a:r>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15</a:t>
            </a:fld>
            <a:endParaRPr lang="fr-FR"/>
          </a:p>
        </p:txBody>
      </p:sp>
    </p:spTree>
    <p:extLst>
      <p:ext uri="{BB962C8B-B14F-4D97-AF65-F5344CB8AC3E}">
        <p14:creationId xmlns:p14="http://schemas.microsoft.com/office/powerpoint/2010/main" val="1679379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b="1" dirty="0"/>
              <a:t>L’ouvrage, daté de 1979, vaut ici pour son titre – emblématique - car il témoigne de la valorisation du métissage à partir des années 1970…</a:t>
            </a:r>
          </a:p>
          <a:p>
            <a:endParaRPr lang="fr-FR" sz="1400" b="1" dirty="0"/>
          </a:p>
          <a:p>
            <a:r>
              <a:rPr lang="fr-FR" sz="1400" b="1" dirty="0"/>
              <a:t>Pour être précis, l’ouvrage de Guy </a:t>
            </a:r>
            <a:r>
              <a:rPr lang="fr-FR" sz="1400" b="1" dirty="0" err="1"/>
              <a:t>Hocquenghem</a:t>
            </a:r>
            <a:r>
              <a:rPr lang="fr-FR" sz="1400" b="1" dirty="0"/>
              <a:t> n’est guère utile pour une réflexion sur l’histoire du métissage, car l’essentiel de l’ouvrage est contenu en fait dans le sous-titre de l’ouvrage :</a:t>
            </a:r>
          </a:p>
          <a:p>
            <a:r>
              <a:rPr lang="fr-FR" sz="1400" b="1" dirty="0"/>
              <a:t>Réflexion d’un francophobe…</a:t>
            </a:r>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17</a:t>
            </a:fld>
            <a:endParaRPr lang="fr-FR"/>
          </a:p>
        </p:txBody>
      </p:sp>
    </p:spTree>
    <p:extLst>
      <p:ext uri="{BB962C8B-B14F-4D97-AF65-F5344CB8AC3E}">
        <p14:creationId xmlns:p14="http://schemas.microsoft.com/office/powerpoint/2010/main" val="2260088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b="1" dirty="0"/>
              <a:t>Régine </a:t>
            </a:r>
            <a:r>
              <a:rPr lang="fr-FR" b="1" dirty="0" err="1"/>
              <a:t>Goutalier</a:t>
            </a:r>
            <a:r>
              <a:rPr lang="fr-FR" b="1" dirty="0"/>
              <a:t>, « Splendeur et déclin des </a:t>
            </a:r>
            <a:r>
              <a:rPr lang="fr-FR" b="1" dirty="0" err="1"/>
              <a:t>signares</a:t>
            </a:r>
            <a:r>
              <a:rPr lang="fr-FR" b="1" dirty="0"/>
              <a:t> du Sénégal », </a:t>
            </a:r>
            <a:r>
              <a:rPr lang="fr-FR" b="1" i="1" dirty="0"/>
              <a:t>Le Mois en Afrique</a:t>
            </a:r>
            <a:r>
              <a:rPr lang="fr-FR" b="1" dirty="0"/>
              <a:t>, n° 217-218, XIXe année,  02-03/1984,  p.  106.</a:t>
            </a:r>
          </a:p>
          <a:p>
            <a:endParaRPr lang="fr-FR" b="1" dirty="0"/>
          </a:p>
          <a:p>
            <a:endParaRPr lang="fr-FR" b="1"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18</a:t>
            </a:fld>
            <a:endParaRPr lang="fr-FR"/>
          </a:p>
        </p:txBody>
      </p:sp>
    </p:spTree>
    <p:extLst>
      <p:ext uri="{BB962C8B-B14F-4D97-AF65-F5344CB8AC3E}">
        <p14:creationId xmlns:p14="http://schemas.microsoft.com/office/powerpoint/2010/main" val="4031155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Jean-Pierre </a:t>
            </a:r>
            <a:r>
              <a:rPr lang="fr-FR" b="1" dirty="0" err="1"/>
              <a:t>Biondi</a:t>
            </a:r>
            <a:r>
              <a:rPr lang="fr-FR" b="1" dirty="0"/>
              <a:t>, </a:t>
            </a:r>
            <a:r>
              <a:rPr lang="fr-FR" b="1" i="1" dirty="0"/>
              <a:t>Saint-Louis du Sénégal : mémoires d’un métissage</a:t>
            </a:r>
            <a:r>
              <a:rPr lang="fr-FR" b="1" dirty="0"/>
              <a:t>, Paris, Denoël, 1987, p. 48.</a:t>
            </a:r>
          </a:p>
          <a:p>
            <a:r>
              <a:rPr lang="fr-FR" b="1" dirty="0"/>
              <a:t>        Un titre remarquable ! Par un journaliste (de gauche), qui a été également conseiller (audiovisuel) de </a:t>
            </a:r>
            <a:r>
              <a:rPr lang="fr-FR" b="1" dirty="0" err="1"/>
              <a:t>L.S</a:t>
            </a:r>
            <a:r>
              <a:rPr lang="fr-FR" b="1" dirty="0"/>
              <a:t>. Senghor et un des fondateurs de la revue </a:t>
            </a:r>
            <a:r>
              <a:rPr lang="fr-FR" b="1" i="1" dirty="0"/>
              <a:t>Éthiopiques</a:t>
            </a:r>
            <a:r>
              <a:rPr lang="fr-FR" b="1" dirty="0"/>
              <a:t>.</a:t>
            </a:r>
          </a:p>
          <a:p>
            <a:endParaRPr lang="fr-FR" b="1" dirty="0"/>
          </a:p>
          <a:p>
            <a:r>
              <a:rPr lang="fr-FR" b="1" dirty="0"/>
              <a:t>Yvonne </a:t>
            </a:r>
            <a:r>
              <a:rPr lang="fr-FR" b="1" dirty="0" err="1"/>
              <a:t>Knibiehler</a:t>
            </a:r>
            <a:r>
              <a:rPr lang="fr-FR" b="1" dirty="0"/>
              <a:t> et Régine </a:t>
            </a:r>
            <a:r>
              <a:rPr lang="fr-FR" b="1" dirty="0" err="1"/>
              <a:t>Goutalier</a:t>
            </a:r>
            <a:r>
              <a:rPr lang="fr-FR" b="1" dirty="0"/>
              <a:t>, </a:t>
            </a:r>
            <a:r>
              <a:rPr lang="fr-FR" b="1" i="1" dirty="0"/>
              <a:t>La Femme au temps des colonies</a:t>
            </a:r>
            <a:r>
              <a:rPr lang="fr-FR" b="1" dirty="0"/>
              <a:t>, Paris, Stock, 1985, p. 53.</a:t>
            </a:r>
          </a:p>
          <a:p>
            <a:r>
              <a:rPr lang="fr-FR" b="1" dirty="0"/>
              <a:t>        Il est vrai que Régine </a:t>
            </a:r>
            <a:r>
              <a:rPr lang="fr-FR" b="1" dirty="0" err="1"/>
              <a:t>Goutalier</a:t>
            </a:r>
            <a:r>
              <a:rPr lang="fr-FR" b="1" dirty="0"/>
              <a:t> est plutôt une spécialiste de l’Afrique du Nord et de l’Algérie en particulier.</a:t>
            </a:r>
          </a:p>
          <a:p>
            <a:endParaRPr lang="fr-FR" b="1"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19</a:t>
            </a:fld>
            <a:endParaRPr lang="fr-FR"/>
          </a:p>
        </p:txBody>
      </p:sp>
    </p:spTree>
    <p:extLst>
      <p:ext uri="{BB962C8B-B14F-4D97-AF65-F5344CB8AC3E}">
        <p14:creationId xmlns:p14="http://schemas.microsoft.com/office/powerpoint/2010/main" val="1666031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métis sénégalais et la question de la citoyenneté, de l’urbanité et de la politique.</a:t>
            </a:r>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21</a:t>
            </a:fld>
            <a:endParaRPr lang="fr-FR"/>
          </a:p>
        </p:txBody>
      </p:sp>
    </p:spTree>
    <p:extLst>
      <p:ext uri="{BB962C8B-B14F-4D97-AF65-F5344CB8AC3E}">
        <p14:creationId xmlns:p14="http://schemas.microsoft.com/office/powerpoint/2010/main" val="199938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2400" b="1" dirty="0"/>
              <a:t>… connues grâce à la première synthèse, parue au printemps 2019, consacrée à ces « femmes d’influence » !</a:t>
            </a:r>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2</a:t>
            </a:fld>
            <a:endParaRPr lang="fr-FR"/>
          </a:p>
        </p:txBody>
      </p:sp>
    </p:spTree>
    <p:extLst>
      <p:ext uri="{BB962C8B-B14F-4D97-AF65-F5344CB8AC3E}">
        <p14:creationId xmlns:p14="http://schemas.microsoft.com/office/powerpoint/2010/main" val="2126581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Les </a:t>
            </a:r>
            <a:r>
              <a:rPr lang="fr-FR" b="1" dirty="0" err="1"/>
              <a:t>signares</a:t>
            </a:r>
            <a:r>
              <a:rPr lang="fr-FR" b="1" dirty="0"/>
              <a:t> ont participé d’une culture diffuse née du contact, à partir du milieu du XV</a:t>
            </a:r>
            <a:r>
              <a:rPr lang="fr-FR" b="1" baseline="30000" dirty="0"/>
              <a:t>e</a:t>
            </a:r>
            <a:r>
              <a:rPr lang="fr-FR" b="1" dirty="0"/>
              <a:t> siècle, de Portugais – auxquels les </a:t>
            </a:r>
            <a:r>
              <a:rPr lang="fr-FR" b="1" dirty="0" err="1"/>
              <a:t>signares</a:t>
            </a:r>
            <a:r>
              <a:rPr lang="fr-FR" b="1" dirty="0"/>
              <a:t> doivent leur nom, </a:t>
            </a:r>
            <a:r>
              <a:rPr lang="fr-FR" b="1" i="1" dirty="0" err="1"/>
              <a:t>senhoras</a:t>
            </a:r>
            <a:r>
              <a:rPr lang="fr-FR" b="1" dirty="0"/>
              <a:t>, les dames – et d’Africaines sur la frange littorale s’étendant du fleuve Sénégal à la Sierra Leone.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r>
              <a:rPr lang="fr-FR" b="1" dirty="0"/>
              <a:t>Cette rencontre, alors que les Portugais n’ont eu longtemps comme seule base d’implantation régionale l’archipel du Cap-Vert, a entraîné une fécondation culturelle et souvent biologique, donnant naissance sur la côte à un monde métis, largement luso-africain. </a:t>
            </a:r>
          </a:p>
          <a:p>
            <a:endParaRPr lang="fr-FR" b="1" dirty="0"/>
          </a:p>
          <a:p>
            <a:r>
              <a:rPr lang="fr-FR" b="1" dirty="0"/>
              <a:t>Ce qui est frappant, outre certains traits culturels (vestimentaires, linguistiques), c’est la grande autonomie de ces populations d’</a:t>
            </a:r>
            <a:r>
              <a:rPr lang="fr-FR" b="1" i="1" dirty="0"/>
              <a:t>intermédiaires</a:t>
            </a:r>
            <a:r>
              <a:rPr lang="fr-FR" b="1" dirty="0"/>
              <a:t> et spécifiquement de certaines individualités féminines remarquables (la </a:t>
            </a:r>
            <a:r>
              <a:rPr lang="fr-FR" b="1" dirty="0" err="1"/>
              <a:t>Belinguere</a:t>
            </a:r>
            <a:r>
              <a:rPr lang="fr-FR" b="1" dirty="0"/>
              <a:t>, Dona Catilina) au XVII</a:t>
            </a:r>
            <a:r>
              <a:rPr lang="fr-FR" b="1" baseline="30000" dirty="0"/>
              <a:t>e</a:t>
            </a:r>
            <a:r>
              <a:rPr lang="fr-FR" b="1" dirty="0"/>
              <a:t> siècle, qui ont su se développer à la marge et à l’interface de différents pouvoirs territoriaux et réseaux marchands à longue distance, européens et africains. </a:t>
            </a:r>
          </a:p>
          <a:p>
            <a:endParaRPr lang="fr-FR" b="1"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23</a:t>
            </a:fld>
            <a:endParaRPr lang="fr-FR"/>
          </a:p>
        </p:txBody>
      </p:sp>
    </p:spTree>
    <p:extLst>
      <p:ext uri="{BB962C8B-B14F-4D97-AF65-F5344CB8AC3E}">
        <p14:creationId xmlns:p14="http://schemas.microsoft.com/office/powerpoint/2010/main" val="2735145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Les </a:t>
            </a:r>
            <a:r>
              <a:rPr lang="fr-FR" b="1" dirty="0" err="1"/>
              <a:t>signares</a:t>
            </a:r>
            <a:r>
              <a:rPr lang="fr-FR" b="1" dirty="0"/>
              <a:t> ont participé d’une culture diffuse née du contact, à partir du milieu du XV</a:t>
            </a:r>
            <a:r>
              <a:rPr lang="fr-FR" b="1" baseline="30000" dirty="0"/>
              <a:t>e</a:t>
            </a:r>
            <a:r>
              <a:rPr lang="fr-FR" b="1" dirty="0"/>
              <a:t> siècle, de Portugais – auxquels les </a:t>
            </a:r>
            <a:r>
              <a:rPr lang="fr-FR" b="1" dirty="0" err="1"/>
              <a:t>signares</a:t>
            </a:r>
            <a:r>
              <a:rPr lang="fr-FR" b="1" dirty="0"/>
              <a:t> doivent leur nom, </a:t>
            </a:r>
            <a:r>
              <a:rPr lang="fr-FR" b="1" i="1" dirty="0" err="1"/>
              <a:t>senhoras</a:t>
            </a:r>
            <a:r>
              <a:rPr lang="fr-FR" b="1" dirty="0"/>
              <a:t>, les dames – et d’Africaines sur la frange littorale s’étendant du fleuve Sénégal à la Sierra Leone.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r>
              <a:rPr lang="fr-FR" b="1" dirty="0"/>
              <a:t>Cette rencontre, alors que les Portugais n’ont eu longtemps comme seule base d’implantation régionale l’archipel du Cap-Vert, a entraîné une fécondation culturelle et souvent biologique, donnant naissance sur la côte à un monde métis, largement luso-africain. </a:t>
            </a:r>
          </a:p>
          <a:p>
            <a:endParaRPr lang="fr-FR" b="1" dirty="0"/>
          </a:p>
          <a:p>
            <a:r>
              <a:rPr lang="fr-FR" b="1" dirty="0"/>
              <a:t>Ce qui est frappant, outre certains traits culturels (vestimentaires, linguistiques), c’est la grande autonomie de ces populations d’</a:t>
            </a:r>
            <a:r>
              <a:rPr lang="fr-FR" b="1" i="1" dirty="0"/>
              <a:t>intermédiaires</a:t>
            </a:r>
            <a:r>
              <a:rPr lang="fr-FR" b="1" dirty="0"/>
              <a:t> et spécifiquement de certaines individualités féminines remarquables (la </a:t>
            </a:r>
            <a:r>
              <a:rPr lang="fr-FR" b="1" dirty="0" err="1"/>
              <a:t>Belinguere</a:t>
            </a:r>
            <a:r>
              <a:rPr lang="fr-FR" b="1" dirty="0"/>
              <a:t>, Dona Catilina) au XVII</a:t>
            </a:r>
            <a:r>
              <a:rPr lang="fr-FR" b="1" baseline="30000" dirty="0"/>
              <a:t>e</a:t>
            </a:r>
            <a:r>
              <a:rPr lang="fr-FR" b="1" dirty="0"/>
              <a:t> siècle, qui ont su se développer à la marge et à l’interface de différents pouvoirs territoriaux et réseaux marchands à longue distance, européens et africains. </a:t>
            </a:r>
          </a:p>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24</a:t>
            </a:fld>
            <a:endParaRPr lang="fr-FR"/>
          </a:p>
        </p:txBody>
      </p:sp>
    </p:spTree>
    <p:extLst>
      <p:ext uri="{BB962C8B-B14F-4D97-AF65-F5344CB8AC3E}">
        <p14:creationId xmlns:p14="http://schemas.microsoft.com/office/powerpoint/2010/main" val="2434936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Les </a:t>
            </a:r>
            <a:r>
              <a:rPr lang="fr-FR" b="1" dirty="0" err="1"/>
              <a:t>signares</a:t>
            </a:r>
            <a:r>
              <a:rPr lang="fr-FR" b="1" dirty="0"/>
              <a:t> ont participé d’une culture diffuse née du contact, à partir du milieu du XV</a:t>
            </a:r>
            <a:r>
              <a:rPr lang="fr-FR" b="1" baseline="30000" dirty="0"/>
              <a:t>e</a:t>
            </a:r>
            <a:r>
              <a:rPr lang="fr-FR" b="1" dirty="0"/>
              <a:t> siècle, de Portugais – auxquels les </a:t>
            </a:r>
            <a:r>
              <a:rPr lang="fr-FR" b="1" dirty="0" err="1"/>
              <a:t>signares</a:t>
            </a:r>
            <a:r>
              <a:rPr lang="fr-FR" b="1" dirty="0"/>
              <a:t> doivent leur nom, </a:t>
            </a:r>
            <a:r>
              <a:rPr lang="fr-FR" b="1" i="1" dirty="0" err="1"/>
              <a:t>senhoras</a:t>
            </a:r>
            <a:r>
              <a:rPr lang="fr-FR" b="1" dirty="0"/>
              <a:t>, les dames – et d’Africaines sur la frange littorale s’étendant du fleuve Sénégal à la Sierra Leone.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r>
              <a:rPr lang="fr-FR" b="1" dirty="0"/>
              <a:t>Cette rencontre, alors que les Portugais n’ont eu longtemps comme seule base d’implantation régionale l’archipel du Cap-Vert, a entraîné une fécondation culturelle et souvent biologique, donnant naissance sur la côte à un monde métis, largement luso-africain. </a:t>
            </a:r>
          </a:p>
          <a:p>
            <a:endParaRPr lang="fr-FR" b="1" dirty="0"/>
          </a:p>
          <a:p>
            <a:r>
              <a:rPr lang="fr-FR" b="1" dirty="0"/>
              <a:t>Ce qui est frappant, outre certains traits culturels (vestimentaires, linguistiques), c’est la grande autonomie de ces populations d’</a:t>
            </a:r>
            <a:r>
              <a:rPr lang="fr-FR" b="1" i="1" dirty="0"/>
              <a:t>intermédiaires</a:t>
            </a:r>
            <a:r>
              <a:rPr lang="fr-FR" b="1" dirty="0"/>
              <a:t> et spécifiquement de certaines individualités féminines remarquables (la </a:t>
            </a:r>
            <a:r>
              <a:rPr lang="fr-FR" b="1" dirty="0" err="1"/>
              <a:t>Belinguere</a:t>
            </a:r>
            <a:r>
              <a:rPr lang="fr-FR" b="1" dirty="0"/>
              <a:t>, Dona Catilina) au XVII</a:t>
            </a:r>
            <a:r>
              <a:rPr lang="fr-FR" b="1" baseline="30000" dirty="0"/>
              <a:t>e</a:t>
            </a:r>
            <a:r>
              <a:rPr lang="fr-FR" b="1" dirty="0"/>
              <a:t> siècle, qui ont su se développer à la marge et à l’interface de différents pouvoirs territoriaux et réseaux marchands à longue distance, européens et africains.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25</a:t>
            </a:fld>
            <a:endParaRPr lang="fr-FR"/>
          </a:p>
        </p:txBody>
      </p:sp>
    </p:spTree>
    <p:extLst>
      <p:ext uri="{BB962C8B-B14F-4D97-AF65-F5344CB8AC3E}">
        <p14:creationId xmlns:p14="http://schemas.microsoft.com/office/powerpoint/2010/main" val="4107057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Cependant, ce fonctionnement est perturbé par l’installation de comptoirs (souvent insulaires), de taille réduite :</a:t>
            </a:r>
          </a:p>
          <a:p>
            <a:endParaRPr lang="fr-FR" b="1" dirty="0"/>
          </a:p>
          <a:p>
            <a:r>
              <a:rPr lang="fr-FR" b="1" dirty="0"/>
              <a:t>        - par les Portugais (</a:t>
            </a:r>
            <a:r>
              <a:rPr lang="fr-FR" b="1" dirty="0" err="1"/>
              <a:t>Cacheu</a:t>
            </a:r>
            <a:r>
              <a:rPr lang="fr-FR" b="1" dirty="0"/>
              <a:t>, dès 1588 et Bissau) ; auparavant installés uniquement dans les îles du Cap-Vert, ou bien au-delà à San Jorge da Mina (1481-2) ou en deçà à </a:t>
            </a:r>
            <a:r>
              <a:rPr lang="fr-FR" b="1" dirty="0" err="1"/>
              <a:t>Arguin</a:t>
            </a:r>
            <a:r>
              <a:rPr lang="fr-FR" b="1" dirty="0"/>
              <a:t> (1443).</a:t>
            </a:r>
          </a:p>
          <a:p>
            <a:endParaRPr lang="fr-FR" b="1" dirty="0"/>
          </a:p>
          <a:p>
            <a:r>
              <a:rPr lang="fr-FR" b="1" dirty="0"/>
              <a:t>        - les Hollandais (Gorée, contraction de </a:t>
            </a:r>
            <a:r>
              <a:rPr lang="fr-FR" b="1" i="1" dirty="0" err="1"/>
              <a:t>Goède</a:t>
            </a:r>
            <a:r>
              <a:rPr lang="fr-FR" b="1" i="1" dirty="0"/>
              <a:t> </a:t>
            </a:r>
            <a:r>
              <a:rPr lang="fr-FR" b="1" i="1" dirty="0" err="1"/>
              <a:t>Reede</a:t>
            </a:r>
            <a:r>
              <a:rPr lang="fr-FR" b="1" dirty="0"/>
              <a:t>, la Bonne Rade, dès 1621 ou 1627-8 ?) </a:t>
            </a:r>
          </a:p>
          <a:p>
            <a:endParaRPr lang="fr-FR" b="1" dirty="0"/>
          </a:p>
          <a:p>
            <a:r>
              <a:rPr lang="fr-FR" b="1" dirty="0"/>
              <a:t>        - les Anglais (dans l’estuaire de la Gambie, notamment à James Island, après la première &amp; courte présence courlandaise, 1651-1659, puis hollandaise, dès 1661)</a:t>
            </a:r>
          </a:p>
          <a:p>
            <a:endParaRPr lang="fr-FR" b="1" dirty="0"/>
          </a:p>
          <a:p>
            <a:r>
              <a:rPr lang="fr-FR" b="1" dirty="0"/>
              <a:t>        - sans oublier les Français, dans l’estuaire du fleuve Sénégal dès 1638 (avec la création du comptoir de Saint-Louis en 1659) et à Gorée, en remplacement des Hollandais, à partir de 1677.</a:t>
            </a:r>
          </a:p>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26</a:t>
            </a:fld>
            <a:endParaRPr lang="fr-FR"/>
          </a:p>
        </p:txBody>
      </p:sp>
    </p:spTree>
    <p:extLst>
      <p:ext uri="{BB962C8B-B14F-4D97-AF65-F5344CB8AC3E}">
        <p14:creationId xmlns:p14="http://schemas.microsoft.com/office/powerpoint/2010/main" val="2010332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Elles ont participé d’une culture diffuse née du contact, à partir du milieu du XV</a:t>
            </a:r>
            <a:r>
              <a:rPr lang="fr-FR" b="1" baseline="30000" dirty="0"/>
              <a:t>e</a:t>
            </a:r>
            <a:r>
              <a:rPr lang="fr-FR" b="1" dirty="0"/>
              <a:t> siècle, de Portugais – auxquels les </a:t>
            </a:r>
            <a:r>
              <a:rPr lang="fr-FR" b="1" dirty="0" err="1"/>
              <a:t>signares</a:t>
            </a:r>
            <a:r>
              <a:rPr lang="fr-FR" b="1" dirty="0"/>
              <a:t> doivent leur nom, </a:t>
            </a:r>
            <a:r>
              <a:rPr lang="fr-FR" b="1" i="1" dirty="0" err="1"/>
              <a:t>senhoras</a:t>
            </a:r>
            <a:r>
              <a:rPr lang="fr-FR" b="1" dirty="0"/>
              <a:t>, les dames – et d’Africaines sur la frange littorale s’étendant du fleuve Sénégal à la Sierra Leone. </a:t>
            </a:r>
          </a:p>
          <a:p>
            <a:endParaRPr lang="fr-FR" b="1" dirty="0"/>
          </a:p>
          <a:p>
            <a:r>
              <a:rPr lang="fr-FR" b="1" dirty="0"/>
              <a:t>Les </a:t>
            </a:r>
            <a:r>
              <a:rPr lang="fr-FR" b="1" dirty="0" err="1"/>
              <a:t>signares</a:t>
            </a:r>
            <a:r>
              <a:rPr lang="fr-FR" b="1" dirty="0"/>
              <a:t> sont apparues plus tardivement, dans un contexte précis, celui de la présence française, marquée par le régime de l’Exclusif des Compagnies de commerce, à l’ombre des comptoirs ; de manière embryonnaire dans la seconde moitié du XVII</a:t>
            </a:r>
            <a:r>
              <a:rPr lang="fr-FR" b="1" baseline="30000" dirty="0"/>
              <a:t>e</a:t>
            </a:r>
            <a:r>
              <a:rPr lang="fr-FR" b="1" dirty="0"/>
              <a:t> siècle, où l’on relève des situations de concubinage entre employés des Compagnies et Africaines ; puis par une affirmation progressive, au cours du XVIII</a:t>
            </a:r>
            <a:r>
              <a:rPr lang="fr-FR" b="1" baseline="30000" dirty="0"/>
              <a:t>e</a:t>
            </a:r>
            <a:r>
              <a:rPr lang="fr-FR" b="1" dirty="0"/>
              <a:t> siècle, au fur et à mesure que la situation de métissage s’est ancrée et a perduré, pour donner naissance à la culture et au monde spécifique des </a:t>
            </a:r>
            <a:r>
              <a:rPr lang="fr-FR" b="1" dirty="0" err="1"/>
              <a:t>signares</a:t>
            </a:r>
            <a:r>
              <a:rPr lang="fr-FR" b="1" dirty="0"/>
              <a:t>.</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28</a:t>
            </a:fld>
            <a:endParaRPr lang="fr-FR"/>
          </a:p>
        </p:txBody>
      </p:sp>
    </p:spTree>
    <p:extLst>
      <p:ext uri="{BB962C8B-B14F-4D97-AF65-F5344CB8AC3E}">
        <p14:creationId xmlns:p14="http://schemas.microsoft.com/office/powerpoint/2010/main" val="698519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Il s’agit de la présence pérenne des Français, dans l’estuaire du fleuve Sénégal dès 1638 (avec la création du comptoir de Saint-Louis en 1659) et à Gorée, en remplacement des Hollandais, à partir de 1677.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Les navigations françaises sont antérieures… Elles remonteraient au XVIe siècle : vers 1560, les marins Dieppois semblent avoir établi un commerce régulier avec le Sénégal et le Cap-Vert  ; ils ont même tenté de s’installer en Gambie en 1612. Mais l’insalubrité leur a fait préféré la vallée du Sénégal (1638). [3818, p. 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voire au XIVe siècle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C’est qu’avancent depuis quelques mois une philologue et un historien, Françoise </a:t>
            </a:r>
            <a:r>
              <a:rPr lang="fr-FR" b="1" dirty="0" err="1"/>
              <a:t>Vielliard</a:t>
            </a:r>
            <a:r>
              <a:rPr lang="fr-FR" b="1" dirty="0"/>
              <a:t> et Christophe </a:t>
            </a:r>
            <a:r>
              <a:rPr lang="fr-FR" b="1" dirty="0" err="1"/>
              <a:t>Maneuvrier</a:t>
            </a: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http://www.sfhom.com/spip.php?article3143#maneuvrier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29</a:t>
            </a:fld>
            <a:endParaRPr lang="fr-FR"/>
          </a:p>
        </p:txBody>
      </p:sp>
    </p:spTree>
    <p:extLst>
      <p:ext uri="{BB962C8B-B14F-4D97-AF65-F5344CB8AC3E}">
        <p14:creationId xmlns:p14="http://schemas.microsoft.com/office/powerpoint/2010/main" val="1444564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30</a:t>
            </a:fld>
            <a:endParaRPr lang="fr-FR"/>
          </a:p>
        </p:txBody>
      </p:sp>
    </p:spTree>
    <p:extLst>
      <p:ext uri="{BB962C8B-B14F-4D97-AF65-F5344CB8AC3E}">
        <p14:creationId xmlns:p14="http://schemas.microsoft.com/office/powerpoint/2010/main" val="1445762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35</a:t>
            </a:fld>
            <a:endParaRPr lang="fr-FR"/>
          </a:p>
        </p:txBody>
      </p:sp>
    </p:spTree>
    <p:extLst>
      <p:ext uri="{BB962C8B-B14F-4D97-AF65-F5344CB8AC3E}">
        <p14:creationId xmlns:p14="http://schemas.microsoft.com/office/powerpoint/2010/main" val="1147993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sources iconographiques et les récits de voyageurs sont d’une grande richesse et couvrent une bonne partie la période concernant les </a:t>
            </a:r>
            <a:r>
              <a:rPr lang="fr-FR" b="1" dirty="0" err="1"/>
              <a:t>signares</a:t>
            </a:r>
            <a:r>
              <a:rPr lang="fr-FR" b="1" dirty="0"/>
              <a:t>.</a:t>
            </a:r>
          </a:p>
          <a:p>
            <a:endParaRPr lang="fr-FR" dirty="0"/>
          </a:p>
          <a:p>
            <a:r>
              <a:rPr lang="fr-FR" dirty="0"/>
              <a:t>Les archives, partiellement imprimées ou éditées, sont tout autant d’une grande richesse : archives notariées, état-civil, etc.</a:t>
            </a:r>
          </a:p>
          <a:p>
            <a:endParaRPr lang="fr-FR" dirty="0"/>
          </a:p>
          <a:p>
            <a:endParaRPr lang="fr-FR" dirty="0"/>
          </a:p>
          <a:p>
            <a:endParaRPr lang="fr-FR" dirty="0"/>
          </a:p>
          <a:p>
            <a:r>
              <a:rPr lang="fr-FR" dirty="0"/>
              <a:t>On trouvera la liste des ouvrages sources consultés pour mon ouvrage, sur mon site : www.signares.fr/spip.php?article4</a:t>
            </a:r>
          </a:p>
          <a:p>
            <a:endParaRPr lang="fr-FR" dirty="0"/>
          </a:p>
          <a:p>
            <a:r>
              <a:rPr lang="fr-FR" dirty="0"/>
              <a:t>De nombreux ouvrages sont à consulter sur Gallica (et dans les autres grandes bibliothèques électroniques : Library of </a:t>
            </a:r>
            <a:r>
              <a:rPr lang="fr-FR" dirty="0" err="1"/>
              <a:t>Congress</a:t>
            </a:r>
            <a:r>
              <a:rPr lang="fr-FR" dirty="0"/>
              <a:t>, British Library, </a:t>
            </a:r>
            <a:r>
              <a:rPr lang="fr-FR" dirty="0" err="1"/>
              <a:t>Biblioteca</a:t>
            </a:r>
            <a:r>
              <a:rPr lang="fr-FR" dirty="0"/>
              <a:t> </a:t>
            </a:r>
            <a:r>
              <a:rPr lang="fr-FR" dirty="0" err="1"/>
              <a:t>Nacional</a:t>
            </a:r>
            <a:r>
              <a:rPr lang="fr-FR" dirty="0"/>
              <a:t> de Portugal &amp; Archive.org)</a:t>
            </a:r>
          </a:p>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36</a:t>
            </a:fld>
            <a:endParaRPr lang="fr-FR"/>
          </a:p>
        </p:txBody>
      </p:sp>
    </p:spTree>
    <p:extLst>
      <p:ext uri="{BB962C8B-B14F-4D97-AF65-F5344CB8AC3E}">
        <p14:creationId xmlns:p14="http://schemas.microsoft.com/office/powerpoint/2010/main" val="3797685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dirty="0"/>
              <a:t>« David </a:t>
            </a:r>
            <a:r>
              <a:rPr lang="fr-FR" b="0" dirty="0" err="1"/>
              <a:t>Boilat</a:t>
            </a:r>
            <a:r>
              <a:rPr lang="fr-FR" b="0" dirty="0"/>
              <a:t> est un métis né au Sénégal en 1814, pendant l’occupation anglaise de Saint-Louis. Il devient très tôt orphelin de son père, un officier français de la marine, et de sa mère, une mulâtresse de Saint-Louis. A treize ans, il fait partie d’un groupe de jeunes Sénégalais envoyés en France par la mère Anne-Marie Javouhey, afin d’y poursuivre leurs études. En 1840, il devient le premier prêtre sénégalais et retourne au Sénégal en 1843 où, à la demande du gouverneur Bouët-</a:t>
            </a:r>
            <a:r>
              <a:rPr lang="fr-FR" b="0" dirty="0" err="1"/>
              <a:t>Willaumez</a:t>
            </a:r>
            <a:r>
              <a:rPr lang="fr-FR" b="0" dirty="0"/>
              <a:t>, il prend la direction de l’Enseignement. Considéré comme un précurseur de la littérature sénégalaise, il publie en 1853 un important ouvrage intitulé </a:t>
            </a:r>
            <a:r>
              <a:rPr lang="fr-FR" b="0" i="1" dirty="0"/>
              <a:t>Esquisses sénégalaises</a:t>
            </a:r>
            <a:r>
              <a:rPr lang="fr-FR" b="0" dirty="0"/>
              <a:t>. De toute évidence, </a:t>
            </a:r>
            <a:r>
              <a:rPr lang="fr-FR" b="0" dirty="0" err="1"/>
              <a:t>Boilat</a:t>
            </a:r>
            <a:r>
              <a:rPr lang="fr-FR" b="0" dirty="0"/>
              <a:t>, dont la technique graphique était assez rudimentaire, n’est pas l’auteur direct des magnifiques planches lithographiques inclues dans cet ouvrage. Il ne fait pas de doute, néanmoins, que ce sont ses propres esquisses qui ont servi de base aux œuvres publiées. Les récits qui accompagnent ces planches, qui sont également de l’abbé, leur donnent un éclairage particulier et une réelle authenticité. Il est également l’auteur d’une grammaire wolof. David </a:t>
            </a:r>
            <a:r>
              <a:rPr lang="fr-FR" b="0" dirty="0" err="1"/>
              <a:t>Boilat</a:t>
            </a:r>
            <a:r>
              <a:rPr lang="fr-FR" b="0" dirty="0"/>
              <a:t> retourne en France en 1852, où il sera successivement curé de </a:t>
            </a:r>
            <a:r>
              <a:rPr lang="fr-FR" b="0" dirty="0" err="1"/>
              <a:t>Dampart</a:t>
            </a:r>
            <a:r>
              <a:rPr lang="fr-FR" b="0" dirty="0"/>
              <a:t> et de Nantouillet et y termine sa vie en 1901. »</a:t>
            </a:r>
          </a:p>
          <a:p>
            <a:endParaRPr lang="fr-FR" b="0" dirty="0"/>
          </a:p>
          <a:p>
            <a:r>
              <a:rPr lang="fr-FR" b="0" dirty="0"/>
              <a:t>Source : Xavier </a:t>
            </a:r>
            <a:r>
              <a:rPr lang="fr-FR" b="0" dirty="0" err="1"/>
              <a:t>Ricou</a:t>
            </a:r>
            <a:r>
              <a:rPr lang="fr-FR" b="0" dirty="0"/>
              <a:t>, sur son site </a:t>
            </a:r>
            <a:r>
              <a:rPr lang="fr-FR" b="0" dirty="0" err="1"/>
              <a:t>Senegalmetis</a:t>
            </a:r>
            <a:r>
              <a:rPr lang="fr-FR" b="0" dirty="0"/>
              <a:t> : http://www.senegalmetis.com/B5_David_Boilat.html</a:t>
            </a:r>
          </a:p>
          <a:p>
            <a:endParaRPr lang="fr-FR" b="0" dirty="0"/>
          </a:p>
          <a:p>
            <a:endParaRPr lang="fr-FR" b="0"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37</a:t>
            </a:fld>
            <a:endParaRPr lang="fr-FR"/>
          </a:p>
        </p:txBody>
      </p:sp>
    </p:spTree>
    <p:extLst>
      <p:ext uri="{BB962C8B-B14F-4D97-AF65-F5344CB8AC3E}">
        <p14:creationId xmlns:p14="http://schemas.microsoft.com/office/powerpoint/2010/main" val="2163596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La question vaut d’être posée, cependant !</a:t>
            </a:r>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3</a:t>
            </a:fld>
            <a:endParaRPr lang="fr-FR"/>
          </a:p>
        </p:txBody>
      </p:sp>
    </p:spTree>
    <p:extLst>
      <p:ext uri="{BB962C8B-B14F-4D97-AF65-F5344CB8AC3E}">
        <p14:creationId xmlns:p14="http://schemas.microsoft.com/office/powerpoint/2010/main" val="877242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Livre disponible sur Gallica : https://gallica.bnf.fr/ark:/12148/bpt6k103361c.image</a:t>
            </a:r>
          </a:p>
          <a:p>
            <a:r>
              <a:rPr lang="fr-FR" dirty="0"/>
              <a:t>Lithographies disponibles sur Gallica : https://gallica.bnf.fr/ark:/12148/btv1b23001280/f1.item</a:t>
            </a:r>
          </a:p>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38</a:t>
            </a:fld>
            <a:endParaRPr lang="fr-FR"/>
          </a:p>
        </p:txBody>
      </p:sp>
    </p:spTree>
    <p:extLst>
      <p:ext uri="{BB962C8B-B14F-4D97-AF65-F5344CB8AC3E}">
        <p14:creationId xmlns:p14="http://schemas.microsoft.com/office/powerpoint/2010/main" val="951299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Pour autant qu’on puisse l’observer, à partir de sources essentiellement européennes et masculines, donc extérieures, les </a:t>
            </a:r>
            <a:r>
              <a:rPr lang="fr-FR" b="1" dirty="0" err="1"/>
              <a:t>signares</a:t>
            </a:r>
            <a:r>
              <a:rPr lang="fr-FR" b="1" dirty="0"/>
              <a:t> ont développé une sociabilité particulière qui s’est institutionnalisée progressivement : </a:t>
            </a:r>
          </a:p>
          <a:p>
            <a:endParaRPr lang="fr-FR" b="1" dirty="0"/>
          </a:p>
          <a:p>
            <a:r>
              <a:rPr lang="fr-FR" b="1" dirty="0"/>
              <a:t>        hiérarchisation et organisation des </a:t>
            </a:r>
            <a:r>
              <a:rPr lang="fr-FR" b="1" dirty="0" err="1"/>
              <a:t>signares</a:t>
            </a:r>
            <a:r>
              <a:rPr lang="fr-FR" b="1" dirty="0"/>
              <a:t> en </a:t>
            </a:r>
            <a:r>
              <a:rPr lang="fr-FR" b="1" i="1" dirty="0" err="1"/>
              <a:t>mbotaye</a:t>
            </a:r>
            <a:r>
              <a:rPr lang="fr-FR" b="1" dirty="0"/>
              <a:t>, des compagnies ou organisations en classe d’âge :</a:t>
            </a:r>
          </a:p>
          <a:p>
            <a:r>
              <a:rPr lang="fr-FR" b="1" dirty="0"/>
              <a:t>	 entre aspirantes </a:t>
            </a:r>
            <a:r>
              <a:rPr lang="fr-FR" b="1" dirty="0" err="1"/>
              <a:t>signares</a:t>
            </a:r>
            <a:r>
              <a:rPr lang="fr-FR" b="1" dirty="0"/>
              <a:t>, jeunes </a:t>
            </a:r>
            <a:r>
              <a:rPr lang="fr-FR" b="1" dirty="0" err="1"/>
              <a:t>signares</a:t>
            </a:r>
            <a:r>
              <a:rPr lang="fr-FR" b="1" dirty="0"/>
              <a:t> et   vieilles </a:t>
            </a:r>
            <a:r>
              <a:rPr lang="fr-FR" b="1" dirty="0" err="1"/>
              <a:t>signares</a:t>
            </a:r>
            <a:r>
              <a:rPr lang="fr-FR" b="1" dirty="0"/>
              <a:t> établies ; </a:t>
            </a:r>
          </a:p>
          <a:p>
            <a:endParaRPr lang="fr-FR" b="1" dirty="0"/>
          </a:p>
          <a:p>
            <a:r>
              <a:rPr lang="fr-FR" b="1" dirty="0"/>
              <a:t>        sous la coupe de ces dernières, organisations de fêtes (les </a:t>
            </a:r>
            <a:r>
              <a:rPr lang="fr-FR" b="1" i="1" dirty="0" err="1"/>
              <a:t>folgars</a:t>
            </a:r>
            <a:r>
              <a:rPr lang="fr-FR" b="1" dirty="0"/>
              <a:t>) et mariages, les deux étant liés. </a:t>
            </a:r>
          </a:p>
          <a:p>
            <a:endParaRPr lang="fr-FR" b="1"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39</a:t>
            </a:fld>
            <a:endParaRPr lang="fr-FR"/>
          </a:p>
        </p:txBody>
      </p:sp>
    </p:spTree>
    <p:extLst>
      <p:ext uri="{BB962C8B-B14F-4D97-AF65-F5344CB8AC3E}">
        <p14:creationId xmlns:p14="http://schemas.microsoft.com/office/powerpoint/2010/main" val="893090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40</a:t>
            </a:fld>
            <a:endParaRPr lang="fr-FR"/>
          </a:p>
        </p:txBody>
      </p:sp>
    </p:spTree>
    <p:extLst>
      <p:ext uri="{BB962C8B-B14F-4D97-AF65-F5344CB8AC3E}">
        <p14:creationId xmlns:p14="http://schemas.microsoft.com/office/powerpoint/2010/main" val="1744377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mariages sont dits </a:t>
            </a:r>
            <a:r>
              <a:rPr lang="fr-FR" b="1" i="1" dirty="0"/>
              <a:t>à la mode du pays</a:t>
            </a:r>
            <a:r>
              <a:rPr lang="fr-FR" b="1" dirty="0"/>
              <a:t> – traduction littérale d’une formule portugaise – qu’on a trop souvent caractérisés comme des mariages temporaires. </a:t>
            </a:r>
          </a:p>
          <a:p>
            <a:endParaRPr lang="fr-FR" b="1" dirty="0"/>
          </a:p>
          <a:p>
            <a:endParaRPr lang="fr-FR" b="1"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41</a:t>
            </a:fld>
            <a:endParaRPr lang="fr-FR"/>
          </a:p>
        </p:txBody>
      </p:sp>
    </p:spTree>
    <p:extLst>
      <p:ext uri="{BB962C8B-B14F-4D97-AF65-F5344CB8AC3E}">
        <p14:creationId xmlns:p14="http://schemas.microsoft.com/office/powerpoint/2010/main" val="817333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En fait, il a existé des mariages durables, avec des Européens installés ou des hommes métis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faute d’avoir pu être consacrés par un prêtre (durant les périodes d’occupation anglaise et/ou de la Révolution et de l’Empire), ils ont été également appelés </a:t>
            </a:r>
            <a:r>
              <a:rPr lang="fr-FR" b="1" i="1" dirty="0"/>
              <a:t>à la mode du pays</a:t>
            </a:r>
            <a:r>
              <a:rPr lang="fr-FR" b="1" dirty="0"/>
              <a:t>. </a:t>
            </a:r>
          </a:p>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43</a:t>
            </a:fld>
            <a:endParaRPr lang="fr-FR"/>
          </a:p>
        </p:txBody>
      </p:sp>
    </p:spTree>
    <p:extLst>
      <p:ext uri="{BB962C8B-B14F-4D97-AF65-F5344CB8AC3E}">
        <p14:creationId xmlns:p14="http://schemas.microsoft.com/office/powerpoint/2010/main" val="1661960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Les «vrais» mariages temporaires au XVIII</a:t>
            </a:r>
            <a:r>
              <a:rPr lang="fr-FR" b="1" baseline="30000" dirty="0"/>
              <a:t>e</a:t>
            </a:r>
            <a:r>
              <a:rPr lang="fr-FR" b="1" dirty="0"/>
              <a:t> siècle sont d’un autre genre, puisqu’ils sont l’union de </a:t>
            </a:r>
            <a:r>
              <a:rPr lang="fr-FR" b="1" u="sng" dirty="0"/>
              <a:t>deux partis</a:t>
            </a:r>
            <a:r>
              <a:rPr lang="fr-FR" b="1" dirty="0"/>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a:t>
            </a:r>
            <a:r>
              <a:rPr lang="fr-FR" b="1" u="sng" dirty="0"/>
              <a:t>l’Européen</a:t>
            </a:r>
            <a:r>
              <a:rPr lang="fr-FR" b="1" dirty="0"/>
              <a:t> (Français le plus souvent mais aussi Anglais lors des périodes d’occupation anglaise), haut cadre des Compagnies de commerce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il apporte l’accès privilégié – et en principe prohibé – à des marchandises européennes et la protection dans le comptoir, voire au-delà dans le cadre des activités commerciales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a:t>
            </a:r>
            <a:r>
              <a:rPr lang="fr-FR" b="1" u="sng" dirty="0"/>
              <a:t>la </a:t>
            </a:r>
            <a:r>
              <a:rPr lang="fr-FR" b="1" u="sng" dirty="0" err="1"/>
              <a:t>signare</a:t>
            </a:r>
            <a:r>
              <a:rPr lang="fr-FR" b="1" dirty="0"/>
              <a:t> qui met à disposition des moyens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la location de bâtiments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surtout la location ses captifs de case – des esclaves, rattachés au foyer, au statut très différent des esclaves de traite destinés aux Amériques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 spécialisés dans différents corps de métier : traitants (pratiquant les activités commerciales), laptots (marins), charpentier, etc.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la connaissance précieuse des langues, des coutumes (voire des conseils à l’hygiène de vie) et surtout des réseaux marchands et de pouvoirs locaux, sur la terre ferme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 pour les activités commerciales auxquelles s’adonnent la </a:t>
            </a:r>
            <a:r>
              <a:rPr lang="fr-FR" b="1" dirty="0" err="1"/>
              <a:t>signare</a:t>
            </a:r>
            <a:r>
              <a:rPr lang="fr-FR"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 par le biais de ses captifs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 par son rôle de prête-nom pour son mari </a:t>
            </a:r>
            <a:r>
              <a:rPr lang="fr-FR" b="1" i="1" dirty="0"/>
              <a:t>temporaire</a:t>
            </a:r>
            <a:r>
              <a:rPr lang="fr-FR" b="1" dirty="0"/>
              <a:t>, lequel n’avait pas le droit de commercer en propre. </a:t>
            </a:r>
          </a:p>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44</a:t>
            </a:fld>
            <a:endParaRPr lang="fr-FR"/>
          </a:p>
        </p:txBody>
      </p:sp>
    </p:spTree>
    <p:extLst>
      <p:ext uri="{BB962C8B-B14F-4D97-AF65-F5344CB8AC3E}">
        <p14:creationId xmlns:p14="http://schemas.microsoft.com/office/powerpoint/2010/main" val="3583540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Pourquoi sont-elles tombées dans un relatif oubli avant de redevenir sur le devant de la scène ?</a:t>
            </a:r>
          </a:p>
          <a:p>
            <a:endParaRPr lang="fr-FR" dirty="0"/>
          </a:p>
          <a:p>
            <a:r>
              <a:rPr lang="fr-FR" b="1" dirty="0"/>
              <a:t>La période vraiment </a:t>
            </a:r>
            <a:r>
              <a:rPr lang="fr-FR" b="1" i="1" dirty="0"/>
              <a:t>précoloniale</a:t>
            </a:r>
            <a:r>
              <a:rPr lang="fr-FR" b="1" dirty="0"/>
              <a:t> de l’histoire sénégalaise commence à partir de 1817, année marquée par le naufrage de </a:t>
            </a:r>
            <a:r>
              <a:rPr lang="fr-FR" b="1" i="1" dirty="0"/>
              <a:t>La Méduse</a:t>
            </a:r>
            <a:r>
              <a:rPr lang="fr-FR" b="1" dirty="0"/>
              <a:t>…lequel navire devait permettre la réappropriation de Saint-Louis et de Gorée par les autorités françaises. </a:t>
            </a:r>
          </a:p>
          <a:p>
            <a:endParaRPr lang="fr-FR" b="1" dirty="0"/>
          </a:p>
          <a:p>
            <a:r>
              <a:rPr lang="fr-FR" b="1" dirty="0"/>
              <a:t>Néanmoins, c’est alors que les Français sortent des comptoirs, pour s’installer, timidement au début, au long du fleuve Sénégal, avant une colonisation effective qui commence par une phase de conquête, initiée par Faidherbe (1852-1865) notamment.</a:t>
            </a:r>
          </a:p>
          <a:p>
            <a:r>
              <a:rPr lang="fr-FR" b="1" dirty="0"/>
              <a:t>La présence française est dès lors plus affirmée : le développement durable de l’école, de l’Église, l’encadrement d’un commerce libéralisé (de la gomme sur les escales du fleuve Sénégal), l’application du Code civil (1830) et donc du mariage légal (et définitif) ont contribué à la cristallisation d’une bourgeoisie métisse, progressivement dissociée de ses racines noires africaines, tout en n’étant que partiellement intégrée au monde colonial en construction, malgré la pratique politique pour les hommes métis. </a:t>
            </a:r>
          </a:p>
          <a:p>
            <a:endParaRPr lang="fr-FR" b="1" dirty="0"/>
          </a:p>
          <a:p>
            <a:r>
              <a:rPr lang="fr-FR" b="1" dirty="0"/>
              <a:t>De fait, les mariages temporaires ont progressivement disparu et le métissage avec des Africaines aussi. </a:t>
            </a:r>
          </a:p>
          <a:p>
            <a:r>
              <a:rPr lang="fr-FR" b="1" dirty="0"/>
              <a:t>La crise du commerce de la gomme (cette résine a eu longtemps une grande utilité alimentaire, textile ou bien encore pharmaceutique), au milieu du XIX</a:t>
            </a:r>
            <a:r>
              <a:rPr lang="fr-FR" b="1" baseline="30000" dirty="0"/>
              <a:t>e</a:t>
            </a:r>
            <a:r>
              <a:rPr lang="fr-FR" b="1" dirty="0"/>
              <a:t> siècle, et l’abolition concomitante de l’esclavage (1848), ont eu raison de l’indépendance économique de la plupart des </a:t>
            </a:r>
            <a:r>
              <a:rPr lang="fr-FR" b="1" dirty="0" err="1"/>
              <a:t>signares</a:t>
            </a:r>
            <a:r>
              <a:rPr lang="fr-FR" b="1" dirty="0"/>
              <a:t>. </a:t>
            </a:r>
          </a:p>
          <a:p>
            <a:r>
              <a:rPr lang="fr-FR" b="1" dirty="0"/>
              <a:t>Conjuguée avec une hausse du célibat, la </a:t>
            </a:r>
            <a:r>
              <a:rPr lang="fr-FR" b="1" i="1" dirty="0" err="1"/>
              <a:t>signarité</a:t>
            </a:r>
            <a:r>
              <a:rPr lang="fr-FR" b="1" dirty="0"/>
              <a:t> s’est étiolée jusqu’à disparaître.</a:t>
            </a:r>
          </a:p>
          <a:p>
            <a:endParaRPr lang="fr-FR" b="1" dirty="0"/>
          </a:p>
          <a:p>
            <a:r>
              <a:rPr lang="fr-FR" b="1" dirty="0"/>
              <a:t>Mais la disparition des </a:t>
            </a:r>
            <a:r>
              <a:rPr lang="fr-FR" b="1" dirty="0" err="1"/>
              <a:t>signares</a:t>
            </a:r>
            <a:r>
              <a:rPr lang="fr-FR" b="1" dirty="0"/>
              <a:t> – et non des métisses, qui ont alors tendu à se marier avec des métis – n’explique pas leur oubli relatif et temporaire. L’indifférence des cadres coloniaux, arrivés plus fréquemment avec leur femme, pour les plus sédentaires, ou attirés par l’intérieur de l’Afrique et ses espérances de gloire, ont cessé de regarder les métisses des villes sénégalaises. </a:t>
            </a:r>
          </a:p>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45</a:t>
            </a:fld>
            <a:endParaRPr lang="fr-FR"/>
          </a:p>
        </p:txBody>
      </p:sp>
    </p:spTree>
    <p:extLst>
      <p:ext uri="{BB962C8B-B14F-4D97-AF65-F5344CB8AC3E}">
        <p14:creationId xmlns:p14="http://schemas.microsoft.com/office/powerpoint/2010/main" val="1450346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46</a:t>
            </a:fld>
            <a:endParaRPr lang="fr-FR"/>
          </a:p>
        </p:txBody>
      </p:sp>
    </p:spTree>
    <p:extLst>
      <p:ext uri="{BB962C8B-B14F-4D97-AF65-F5344CB8AC3E}">
        <p14:creationId xmlns:p14="http://schemas.microsoft.com/office/powerpoint/2010/main" val="1946937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Enfin, la disparition des </a:t>
            </a:r>
            <a:r>
              <a:rPr lang="fr-FR" b="1" dirty="0" err="1"/>
              <a:t>signares</a:t>
            </a:r>
            <a:r>
              <a:rPr lang="fr-FR" b="1" dirty="0"/>
              <a:t> réelles est renforcée par une vision </a:t>
            </a:r>
            <a:r>
              <a:rPr lang="fr-FR" b="1" dirty="0" err="1"/>
              <a:t>phantasmée</a:t>
            </a:r>
            <a:r>
              <a:rPr lang="fr-FR" b="1" dirty="0"/>
              <a:t>, prélude à leur oubli durable, qui décrit les </a:t>
            </a:r>
            <a:r>
              <a:rPr lang="fr-FR" b="1" dirty="0" err="1"/>
              <a:t>signares</a:t>
            </a:r>
            <a:r>
              <a:rPr lang="fr-FR" b="1" dirty="0"/>
              <a:t> en courtisanes, aux mœurs et comportements dépravés, quand leurs ancêtres du tournant du XIX</a:t>
            </a:r>
            <a:r>
              <a:rPr lang="fr-FR" b="1" baseline="30000" dirty="0"/>
              <a:t>e</a:t>
            </a:r>
            <a:r>
              <a:rPr lang="fr-FR" b="1" dirty="0"/>
              <a:t> siècle ne sont pas suspectées d’avoir collaboré avec les Anglais : l’anglophobie réactivée par Fachoda (1898) n’y est pas pour rien. </a:t>
            </a:r>
          </a:p>
          <a:p>
            <a:endParaRPr lang="fr-FR" b="1" dirty="0"/>
          </a:p>
          <a:p>
            <a:r>
              <a:rPr lang="fr-FR" b="1" dirty="0"/>
              <a:t>Pire, le </a:t>
            </a:r>
            <a:r>
              <a:rPr lang="fr-FR" b="1" i="1" dirty="0"/>
              <a:t>racisme scientifique</a:t>
            </a:r>
            <a:r>
              <a:rPr lang="fr-FR" b="1" dirty="0"/>
              <a:t> d’un (docteur) Bérenger-Féraud, qui s’appuie sur de pseudo-calculs, entend confirmer ce qu’est censé dire l’étymologie du mot mulâtre (terme issu portugais </a:t>
            </a:r>
            <a:r>
              <a:rPr lang="fr-FR" b="1" i="1" dirty="0" err="1"/>
              <a:t>mulato</a:t>
            </a:r>
            <a:r>
              <a:rPr lang="fr-FR" b="1" dirty="0"/>
              <a:t> – de </a:t>
            </a:r>
            <a:r>
              <a:rPr lang="fr-FR" b="1" i="1" dirty="0" err="1"/>
              <a:t>mulo</a:t>
            </a:r>
            <a:r>
              <a:rPr lang="fr-FR" b="1" dirty="0"/>
              <a:t> le mulet, animal hybride, réputé stérile – utilisé pour caractériser le métissage en Noirs et Blancs) : l’infertilité des métis (sénégalais). </a:t>
            </a:r>
          </a:p>
          <a:p>
            <a:endParaRPr lang="fr-FR" b="1" dirty="0"/>
          </a:p>
          <a:p>
            <a:endParaRPr lang="fr-FR" b="1" dirty="0"/>
          </a:p>
          <a:p>
            <a:r>
              <a:rPr lang="fr-FR" b="1" dirty="0"/>
              <a:t>Et pourtant cette éclipse des </a:t>
            </a:r>
            <a:r>
              <a:rPr lang="fr-FR" b="1" dirty="0" err="1"/>
              <a:t>signares</a:t>
            </a:r>
            <a:r>
              <a:rPr lang="fr-FR" b="1" dirty="0"/>
              <a:t>, au regard de l’histoire, n’a eu qu’un temps</a:t>
            </a:r>
            <a:br>
              <a:rPr lang="fr-FR" b="1" dirty="0"/>
            </a:br>
            <a:endParaRPr lang="fr-FR" b="1" dirty="0"/>
          </a:p>
          <a:p>
            <a:r>
              <a:rPr lang="fr-FR" b="1" dirty="0"/>
              <a:t>Les années soixante ont été marquées par l’émergence d’une vision (re)devenue positive du métissage, culturel chez Senghor, où les </a:t>
            </a:r>
            <a:r>
              <a:rPr lang="fr-FR" b="1" dirty="0" err="1"/>
              <a:t>signares</a:t>
            </a:r>
            <a:r>
              <a:rPr lang="fr-FR" b="1" dirty="0"/>
              <a:t> apparaissent même dans ses poèmes. </a:t>
            </a:r>
          </a:p>
          <a:p>
            <a:endParaRPr lang="fr-FR" b="1" dirty="0"/>
          </a:p>
          <a:p>
            <a:r>
              <a:rPr lang="fr-FR" b="1" dirty="0"/>
              <a:t>Les historiens ont commencé d’étudier les </a:t>
            </a:r>
            <a:r>
              <a:rPr lang="fr-FR" b="1" dirty="0" err="1"/>
              <a:t>signares</a:t>
            </a:r>
            <a:r>
              <a:rPr lang="fr-FR" b="1" dirty="0"/>
              <a:t>, souvent, cependant, avec un filtre, celui de « la beauté du métis » (Guy </a:t>
            </a:r>
            <a:r>
              <a:rPr lang="fr-FR" b="1" dirty="0" err="1"/>
              <a:t>Hocquenghem</a:t>
            </a:r>
            <a:r>
              <a:rPr lang="fr-FR" b="1" dirty="0"/>
              <a:t>). </a:t>
            </a:r>
          </a:p>
          <a:p>
            <a:r>
              <a:rPr lang="fr-FR" b="1" dirty="0"/>
              <a:t>Or les </a:t>
            </a:r>
            <a:r>
              <a:rPr lang="fr-FR" b="1" dirty="0" err="1"/>
              <a:t>signares</a:t>
            </a:r>
            <a:r>
              <a:rPr lang="fr-FR" b="1" dirty="0"/>
              <a:t> ont certes fait partie du monde métis sénégalais, mais elles l’ont dépassé car – et on l’a souvent oublié, – elles n’ont pas toujours été exclusivement métisses : elles ont même d’abord été noires. </a:t>
            </a:r>
          </a:p>
          <a:p>
            <a:endParaRPr lang="fr-FR" b="1" dirty="0"/>
          </a:p>
          <a:p>
            <a:r>
              <a:rPr lang="fr-FR" b="1" dirty="0"/>
              <a:t>Une mode </a:t>
            </a:r>
            <a:r>
              <a:rPr lang="fr-FR" b="1" i="1" dirty="0" err="1"/>
              <a:t>signare</a:t>
            </a:r>
            <a:r>
              <a:rPr lang="fr-FR" b="1" dirty="0"/>
              <a:t> s’est enfin affirmée autour de la fabrication de bijoux en or ou de la confection de coiffes et d’étoffes (appelés « pagnes d’apparat » à l’origine), tentant de renouer avec les temps passés ; des « promenades de </a:t>
            </a:r>
            <a:r>
              <a:rPr lang="fr-FR" b="1" dirty="0" err="1"/>
              <a:t>signares</a:t>
            </a:r>
            <a:r>
              <a:rPr lang="fr-FR" b="1" dirty="0"/>
              <a:t> » se déroulent encore, comme lors du Festival International de Jazz Saint-Louis (2017) ou lors de la traditionnelle fête du Fanal de la même cité, qui témoignent finalement de cette influence des </a:t>
            </a:r>
            <a:r>
              <a:rPr lang="fr-FR" b="1" dirty="0" err="1"/>
              <a:t>signares</a:t>
            </a:r>
            <a:r>
              <a:rPr lang="fr-FR" b="1" dirty="0"/>
              <a:t> au cours des siècles, qui apparaissent comme des personnalités féminines fortes et émancipées. </a:t>
            </a:r>
          </a:p>
          <a:p>
            <a:br>
              <a:rPr lang="fr-FR" b="1" dirty="0"/>
            </a:br>
            <a:r>
              <a:rPr lang="fr-FR" b="1" dirty="0"/>
              <a:t>En janvier 2020 s’est même tenu un « bal des </a:t>
            </a:r>
            <a:r>
              <a:rPr lang="fr-FR" b="1" dirty="0" err="1"/>
              <a:t>signares</a:t>
            </a:r>
            <a:r>
              <a:rPr lang="fr-FR" b="1" dirty="0"/>
              <a:t> » (en fait un spectacle), témoignant d’une réappropriation culturelle, phénomène en tout point remarquable.</a:t>
            </a:r>
            <a:br>
              <a:rPr lang="fr-FR" b="1" dirty="0"/>
            </a:br>
            <a:r>
              <a:rPr lang="fr-FR" b="1" dirty="0"/>
              <a:t>Cependant, les réseaux sociaux témoignent d’une inflexion récente : l’hostilité à l’Occident, aux Français (néo-colonialisme, </a:t>
            </a:r>
            <a:r>
              <a:rPr lang="fr-FR" b="1" dirty="0" err="1"/>
              <a:t>françafrique</a:t>
            </a:r>
            <a:r>
              <a:rPr lang="fr-FR" b="1" dirty="0"/>
              <a:t>, turpides de certains touristes, réislamisation, sans oublier le mythe de la « Maison des esclaves » de Gorée propagé par celui qui en fut le « conservateur », Joseph Ndiaye, de 1962 à sa mort en 2009) passent aussi par le dénigrement de certains à l’égard des </a:t>
            </a:r>
            <a:r>
              <a:rPr lang="fr-FR" b="1" dirty="0" err="1"/>
              <a:t>signares</a:t>
            </a:r>
            <a:r>
              <a:rPr lang="fr-FR" b="1" dirty="0"/>
              <a:t>, accusées elles-mêmes des pires turpitudes : « collaboration », esclavagisme, dépravation sexuelle, etc.</a:t>
            </a:r>
          </a:p>
          <a:p>
            <a:endParaRPr lang="fr-FR" b="1" dirty="0"/>
          </a:p>
          <a:p>
            <a:endParaRPr lang="fr-FR" b="1"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47</a:t>
            </a:fld>
            <a:endParaRPr lang="fr-FR"/>
          </a:p>
        </p:txBody>
      </p:sp>
    </p:spTree>
    <p:extLst>
      <p:ext uri="{BB962C8B-B14F-4D97-AF65-F5344CB8AC3E}">
        <p14:creationId xmlns:p14="http://schemas.microsoft.com/office/powerpoint/2010/main" val="3546159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48</a:t>
            </a:fld>
            <a:endParaRPr lang="fr-FR"/>
          </a:p>
        </p:txBody>
      </p:sp>
    </p:spTree>
    <p:extLst>
      <p:ext uri="{BB962C8B-B14F-4D97-AF65-F5344CB8AC3E}">
        <p14:creationId xmlns:p14="http://schemas.microsoft.com/office/powerpoint/2010/main" val="3547351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Car se pose la question de l’historicité des </a:t>
            </a:r>
            <a:r>
              <a:rPr lang="fr-FR" sz="1200" b="1" kern="1200" dirty="0" err="1">
                <a:solidFill>
                  <a:schemeClr val="tx1"/>
                </a:solidFill>
                <a:effectLst/>
                <a:latin typeface="+mn-lt"/>
                <a:ea typeface="+mn-ea"/>
                <a:cs typeface="+mn-cs"/>
              </a:rPr>
              <a:t>signares</a:t>
            </a:r>
            <a:r>
              <a:rPr lang="fr-FR" sz="1200" b="1" kern="1200" dirty="0">
                <a:solidFill>
                  <a:schemeClr val="tx1"/>
                </a:solidFill>
                <a:effectLst/>
                <a:latin typeface="+mn-lt"/>
                <a:ea typeface="+mn-ea"/>
                <a:cs typeface="+mn-cs"/>
              </a:rPr>
              <a:t>…</a:t>
            </a:r>
          </a:p>
          <a:p>
            <a:endParaRPr lang="fr-FR" sz="1200" b="1"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Et pourquoi méritent-elles d’être étudiées sous l’angle diachronie – c’est-à-dire l’étude de l’évolution dans le temps ?</a:t>
            </a:r>
          </a:p>
          <a:p>
            <a:r>
              <a:rPr lang="fr-FR" sz="1200" b="1" kern="1200" dirty="0">
                <a:solidFill>
                  <a:schemeClr val="tx1"/>
                </a:solidFill>
                <a:effectLst/>
                <a:latin typeface="+mn-lt"/>
                <a:ea typeface="+mn-ea"/>
                <a:cs typeface="+mn-cs"/>
              </a:rPr>
              <a:t>	(et pas seulement de la synchronie, soit un tableau à un moment donné) </a:t>
            </a:r>
          </a:p>
          <a:p>
            <a:endParaRPr lang="fr-FR" sz="1200" b="1" kern="1200" dirty="0">
              <a:solidFill>
                <a:schemeClr val="tx1"/>
              </a:solidFill>
              <a:effectLst/>
              <a:latin typeface="+mn-lt"/>
              <a:ea typeface="+mn-ea"/>
              <a:cs typeface="+mn-cs"/>
            </a:endParaRPr>
          </a:p>
          <a:p>
            <a:br>
              <a:rPr lang="fr-FR" sz="1200" b="1" kern="1200" dirty="0">
                <a:solidFill>
                  <a:schemeClr val="tx1"/>
                </a:solidFill>
                <a:effectLst/>
                <a:latin typeface="+mn-lt"/>
                <a:ea typeface="+mn-ea"/>
                <a:cs typeface="+mn-cs"/>
              </a:rPr>
            </a:br>
            <a:r>
              <a:rPr lang="fr-FR" sz="1200" b="1" kern="1200" dirty="0">
                <a:solidFill>
                  <a:schemeClr val="tx1"/>
                </a:solidFill>
                <a:effectLst/>
                <a:latin typeface="+mn-lt"/>
                <a:ea typeface="+mn-ea"/>
                <a:cs typeface="+mn-cs"/>
              </a:rPr>
              <a:t>Le « métier d’historien » (Marc Bloch) s’entend dans la mise en évidence des continuités et surtout des ruptures</a:t>
            </a:r>
          </a:p>
          <a:p>
            <a:r>
              <a:rPr lang="fr-FR" sz="1200" kern="1200" dirty="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4</a:t>
            </a:fld>
            <a:endParaRPr lang="fr-FR"/>
          </a:p>
        </p:txBody>
      </p:sp>
    </p:spTree>
    <p:extLst>
      <p:ext uri="{BB962C8B-B14F-4D97-AF65-F5344CB8AC3E}">
        <p14:creationId xmlns:p14="http://schemas.microsoft.com/office/powerpoint/2010/main" val="1059013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50</a:t>
            </a:fld>
            <a:endParaRPr lang="fr-FR"/>
          </a:p>
        </p:txBody>
      </p:sp>
    </p:spTree>
    <p:extLst>
      <p:ext uri="{BB962C8B-B14F-4D97-AF65-F5344CB8AC3E}">
        <p14:creationId xmlns:p14="http://schemas.microsoft.com/office/powerpoint/2010/main" val="19324117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Il reste de nombreux thèmes à épuiser :</a:t>
            </a:r>
          </a:p>
          <a:p>
            <a:endParaRPr lang="fr-FR" b="1" dirty="0"/>
          </a:p>
          <a:p>
            <a:endParaRPr lang="fr-FR" b="1" dirty="0"/>
          </a:p>
          <a:p>
            <a:r>
              <a:rPr lang="fr-FR" b="1" dirty="0" err="1"/>
              <a:t>Signares</a:t>
            </a:r>
            <a:r>
              <a:rPr lang="fr-FR" b="1" dirty="0"/>
              <a:t> et architecture</a:t>
            </a:r>
          </a:p>
          <a:p>
            <a:endParaRPr lang="fr-FR" b="1" dirty="0"/>
          </a:p>
          <a:p>
            <a:r>
              <a:rPr lang="fr-FR" b="1" dirty="0"/>
              <a:t>Les </a:t>
            </a:r>
            <a:r>
              <a:rPr lang="fr-FR" b="1" dirty="0" err="1"/>
              <a:t>signares</a:t>
            </a:r>
            <a:r>
              <a:rPr lang="fr-FR" b="1" dirty="0"/>
              <a:t> : femmes d’influence ?</a:t>
            </a:r>
          </a:p>
          <a:p>
            <a:endParaRPr lang="fr-FR" b="1" dirty="0"/>
          </a:p>
          <a:p>
            <a:r>
              <a:rPr lang="fr-FR" b="1" dirty="0" err="1"/>
              <a:t>Signares</a:t>
            </a:r>
            <a:r>
              <a:rPr lang="fr-FR" b="1" dirty="0"/>
              <a:t> et esclavage</a:t>
            </a:r>
          </a:p>
          <a:p>
            <a:endParaRPr lang="fr-FR" b="1" dirty="0"/>
          </a:p>
          <a:p>
            <a:r>
              <a:rPr lang="fr-FR" b="1" dirty="0" err="1"/>
              <a:t>Signares</a:t>
            </a:r>
            <a:r>
              <a:rPr lang="fr-FR" b="1" dirty="0"/>
              <a:t> et racisme</a:t>
            </a:r>
          </a:p>
          <a:p>
            <a:endParaRPr lang="fr-FR" b="1" dirty="0"/>
          </a:p>
          <a:p>
            <a:r>
              <a:rPr lang="fr-FR" b="1" dirty="0"/>
              <a:t>Les </a:t>
            </a:r>
            <a:r>
              <a:rPr lang="fr-FR" b="1" dirty="0" err="1"/>
              <a:t>signares</a:t>
            </a:r>
            <a:r>
              <a:rPr lang="fr-FR" b="1" dirty="0"/>
              <a:t> : or et tissus</a:t>
            </a:r>
          </a:p>
          <a:p>
            <a:endParaRPr lang="fr-FR" b="1" dirty="0"/>
          </a:p>
          <a:p>
            <a:r>
              <a:rPr lang="fr-FR" b="1" dirty="0"/>
              <a:t>Les </a:t>
            </a:r>
            <a:r>
              <a:rPr lang="fr-FR" b="1" dirty="0" err="1"/>
              <a:t>signares</a:t>
            </a:r>
            <a:r>
              <a:rPr lang="fr-FR" b="1" dirty="0"/>
              <a:t> et les images</a:t>
            </a:r>
          </a:p>
          <a:p>
            <a:endParaRPr lang="fr-FR" b="1"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52</a:t>
            </a:fld>
            <a:endParaRPr lang="fr-FR"/>
          </a:p>
        </p:txBody>
      </p:sp>
    </p:spTree>
    <p:extLst>
      <p:ext uri="{BB962C8B-B14F-4D97-AF65-F5344CB8AC3E}">
        <p14:creationId xmlns:p14="http://schemas.microsoft.com/office/powerpoint/2010/main" val="6566604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Il reste de nombreux thèmes à épuiser :</a:t>
            </a:r>
          </a:p>
          <a:p>
            <a:endParaRPr lang="fr-FR" b="1" dirty="0"/>
          </a:p>
          <a:p>
            <a:endParaRPr lang="fr-FR" b="1" dirty="0"/>
          </a:p>
          <a:p>
            <a:r>
              <a:rPr lang="fr-FR" b="1" dirty="0" err="1"/>
              <a:t>Signares</a:t>
            </a:r>
            <a:r>
              <a:rPr lang="fr-FR" b="1" dirty="0"/>
              <a:t> et architecture</a:t>
            </a:r>
          </a:p>
          <a:p>
            <a:endParaRPr lang="fr-FR" b="1" dirty="0"/>
          </a:p>
          <a:p>
            <a:r>
              <a:rPr lang="fr-FR" b="1" dirty="0"/>
              <a:t>Les </a:t>
            </a:r>
            <a:r>
              <a:rPr lang="fr-FR" b="1" dirty="0" err="1"/>
              <a:t>signares</a:t>
            </a:r>
            <a:r>
              <a:rPr lang="fr-FR" b="1" dirty="0"/>
              <a:t> : femmes d’influence ?</a:t>
            </a:r>
          </a:p>
          <a:p>
            <a:endParaRPr lang="fr-FR" b="1" dirty="0"/>
          </a:p>
          <a:p>
            <a:r>
              <a:rPr lang="fr-FR" b="1" dirty="0" err="1"/>
              <a:t>Signares</a:t>
            </a:r>
            <a:r>
              <a:rPr lang="fr-FR" b="1" dirty="0"/>
              <a:t> et esclavage</a:t>
            </a:r>
          </a:p>
          <a:p>
            <a:endParaRPr lang="fr-FR" b="1" dirty="0"/>
          </a:p>
          <a:p>
            <a:r>
              <a:rPr lang="fr-FR" b="1" dirty="0" err="1"/>
              <a:t>Signares</a:t>
            </a:r>
            <a:r>
              <a:rPr lang="fr-FR" b="1" dirty="0"/>
              <a:t> et racisme</a:t>
            </a:r>
          </a:p>
          <a:p>
            <a:endParaRPr lang="fr-FR" b="1" dirty="0"/>
          </a:p>
          <a:p>
            <a:r>
              <a:rPr lang="fr-FR" b="1" dirty="0"/>
              <a:t>Les </a:t>
            </a:r>
            <a:r>
              <a:rPr lang="fr-FR" b="1" dirty="0" err="1"/>
              <a:t>signares</a:t>
            </a:r>
            <a:r>
              <a:rPr lang="fr-FR" b="1" dirty="0"/>
              <a:t> : or et tissus</a:t>
            </a:r>
          </a:p>
          <a:p>
            <a:endParaRPr lang="fr-FR" b="1" dirty="0"/>
          </a:p>
          <a:p>
            <a:r>
              <a:rPr lang="fr-FR" b="1" dirty="0"/>
              <a:t>Les </a:t>
            </a:r>
            <a:r>
              <a:rPr lang="fr-FR" b="1" dirty="0" err="1"/>
              <a:t>signares</a:t>
            </a:r>
            <a:r>
              <a:rPr lang="fr-FR" b="1" dirty="0"/>
              <a:t> et les images</a:t>
            </a:r>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53</a:t>
            </a:fld>
            <a:endParaRPr lang="fr-FR"/>
          </a:p>
        </p:txBody>
      </p:sp>
    </p:spTree>
    <p:extLst>
      <p:ext uri="{BB962C8B-B14F-4D97-AF65-F5344CB8AC3E}">
        <p14:creationId xmlns:p14="http://schemas.microsoft.com/office/powerpoint/2010/main" val="345630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Les </a:t>
            </a:r>
            <a:r>
              <a:rPr lang="en-US" sz="1200" b="1" kern="1200" dirty="0" err="1">
                <a:solidFill>
                  <a:schemeClr val="tx1"/>
                </a:solidFill>
                <a:latin typeface="+mn-lt"/>
                <a:ea typeface="+mn-ea"/>
                <a:cs typeface="+mn-cs"/>
              </a:rPr>
              <a:t>signares</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furent</a:t>
            </a:r>
            <a:r>
              <a:rPr lang="en-US" sz="1200" b="1" kern="1200" dirty="0">
                <a:solidFill>
                  <a:schemeClr val="tx1"/>
                </a:solidFill>
                <a:latin typeface="+mn-lt"/>
                <a:ea typeface="+mn-ea"/>
                <a:cs typeface="+mn-cs"/>
              </a:rPr>
              <a:t> : </a:t>
            </a:r>
            <a:r>
              <a:rPr lang="en-US" sz="1200" b="1" dirty="0"/>
              <a:t>… des </a:t>
            </a:r>
            <a:r>
              <a:rPr lang="en-US" sz="1200" b="1" dirty="0" err="1"/>
              <a:t>Africaines</a:t>
            </a:r>
            <a:r>
              <a:rPr lang="en-US" sz="1200" b="1" dirty="0"/>
              <a:t> ; … </a:t>
            </a:r>
            <a:r>
              <a:rPr lang="en-US" sz="1200" b="1" kern="1200" dirty="0">
                <a:solidFill>
                  <a:schemeClr val="tx1"/>
                </a:solidFill>
                <a:latin typeface="+mn-lt"/>
                <a:ea typeface="+mn-ea"/>
                <a:cs typeface="+mn-cs"/>
              </a:rPr>
              <a:t>des femmes ; … des femmes </a:t>
            </a:r>
            <a:r>
              <a:rPr lang="en-US" sz="1200" b="1" kern="1200" dirty="0" err="1">
                <a:solidFill>
                  <a:schemeClr val="tx1"/>
                </a:solidFill>
                <a:latin typeface="+mn-lt"/>
                <a:ea typeface="+mn-ea"/>
                <a:cs typeface="+mn-cs"/>
              </a:rPr>
              <a:t>noires</a:t>
            </a:r>
            <a:r>
              <a:rPr lang="en-US" sz="1200" b="1" kern="1200" dirty="0">
                <a:solidFill>
                  <a:schemeClr val="tx1"/>
                </a:solidFill>
                <a:latin typeface="+mn-lt"/>
                <a:ea typeface="+mn-ea"/>
                <a:cs typeface="+mn-cs"/>
              </a:rPr>
              <a:t> et </a:t>
            </a:r>
            <a:r>
              <a:rPr lang="en-US" sz="1200" b="1" kern="1200" dirty="0" err="1">
                <a:solidFill>
                  <a:schemeClr val="tx1"/>
                </a:solidFill>
                <a:latin typeface="+mn-lt"/>
                <a:ea typeface="+mn-ea"/>
                <a:cs typeface="+mn-cs"/>
              </a:rPr>
              <a:t>métisses</a:t>
            </a:r>
            <a:r>
              <a:rPr lang="en-US" sz="1200" b="1" kern="12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ce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sont</a:t>
            </a:r>
            <a:r>
              <a:rPr lang="en-US" sz="1200" b="1" kern="1200" dirty="0">
                <a:solidFill>
                  <a:schemeClr val="tx1"/>
                </a:solidFill>
                <a:effectLst/>
                <a:latin typeface="+mn-lt"/>
                <a:ea typeface="+mn-ea"/>
                <a:cs typeface="+mn-cs"/>
              </a:rPr>
              <a:t> des </a:t>
            </a:r>
            <a:r>
              <a:rPr lang="en-US" sz="1200" b="1" kern="1200" dirty="0" err="1">
                <a:solidFill>
                  <a:schemeClr val="tx1"/>
                </a:solidFill>
                <a:effectLst/>
                <a:latin typeface="+mn-lt"/>
                <a:ea typeface="+mn-ea"/>
                <a:cs typeface="+mn-cs"/>
              </a:rPr>
              <a:t>éléments</a:t>
            </a:r>
            <a:r>
              <a:rPr lang="en-US" sz="1200" b="1" kern="1200" dirty="0">
                <a:solidFill>
                  <a:schemeClr val="tx1"/>
                </a:solidFill>
                <a:effectLst/>
                <a:latin typeface="+mn-lt"/>
                <a:ea typeface="+mn-ea"/>
                <a:cs typeface="+mn-cs"/>
              </a:rPr>
              <a:t> de </a:t>
            </a:r>
            <a:r>
              <a:rPr lang="en-US" sz="1200" b="1" kern="1200" dirty="0" err="1">
                <a:solidFill>
                  <a:schemeClr val="tx1"/>
                </a:solidFill>
                <a:effectLst/>
                <a:latin typeface="+mn-lt"/>
                <a:ea typeface="+mn-ea"/>
                <a:cs typeface="+mn-cs"/>
              </a:rPr>
              <a:t>caractérisation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mais</a:t>
            </a:r>
            <a:r>
              <a:rPr lang="en-US" sz="1200" b="1" kern="1200" dirty="0">
                <a:solidFill>
                  <a:schemeClr val="tx1"/>
                </a:solidFill>
                <a:effectLst/>
                <a:latin typeface="+mn-lt"/>
                <a:ea typeface="+mn-ea"/>
                <a:cs typeface="+mn-cs"/>
              </a:rPr>
              <a:t> pas </a:t>
            </a:r>
            <a:r>
              <a:rPr lang="en-US" sz="1200" b="1" kern="1200" dirty="0" err="1">
                <a:solidFill>
                  <a:schemeClr val="tx1"/>
                </a:solidFill>
                <a:effectLst/>
                <a:latin typeface="+mn-lt"/>
                <a:ea typeface="+mn-ea"/>
                <a:cs typeface="+mn-cs"/>
              </a:rPr>
              <a:t>suffisants</a:t>
            </a:r>
            <a:r>
              <a:rPr lang="en-US" sz="1200" b="1" kern="1200" dirty="0">
                <a:solidFill>
                  <a:schemeClr val="tx1"/>
                </a:solidFill>
                <a:effectLst/>
                <a:latin typeface="+mn-lt"/>
                <a:ea typeface="+mn-ea"/>
                <a:cs typeface="+mn-cs"/>
              </a:rPr>
              <a:t> pour </a:t>
            </a:r>
            <a:r>
              <a:rPr lang="en-US" sz="1200" b="1" kern="1200" dirty="0" err="1">
                <a:solidFill>
                  <a:schemeClr val="tx1"/>
                </a:solidFill>
                <a:effectLst/>
                <a:latin typeface="+mn-lt"/>
                <a:ea typeface="+mn-ea"/>
                <a:cs typeface="+mn-cs"/>
              </a:rPr>
              <a:t>définir</a:t>
            </a:r>
            <a:r>
              <a:rPr lang="en-US" sz="1200" b="1" kern="1200" dirty="0">
                <a:solidFill>
                  <a:schemeClr val="tx1"/>
                </a:solidFill>
                <a:effectLst/>
                <a:latin typeface="+mn-lt"/>
                <a:ea typeface="+mn-ea"/>
                <a:cs typeface="+mn-cs"/>
              </a:rPr>
              <a:t> les </a:t>
            </a:r>
            <a:r>
              <a:rPr lang="en-US" sz="1200" b="1" kern="1200" dirty="0" err="1">
                <a:solidFill>
                  <a:schemeClr val="tx1"/>
                </a:solidFill>
                <a:effectLst/>
                <a:latin typeface="+mn-lt"/>
                <a:ea typeface="+mn-ea"/>
                <a:cs typeface="+mn-cs"/>
              </a:rPr>
              <a:t>signares</a:t>
            </a:r>
            <a:r>
              <a:rPr lang="en-US" sz="1200" b="1" kern="1200" dirty="0">
                <a:solidFill>
                  <a:schemeClr val="tx1"/>
                </a:solidFill>
                <a:effectLst/>
                <a:latin typeface="+mn-lt"/>
                <a:ea typeface="+mn-ea"/>
                <a:cs typeface="+mn-cs"/>
              </a:rPr>
              <a:t>)</a:t>
            </a:r>
            <a:endParaRPr lang="fr-F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Pourtant…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 n’a-t-on pas dit récemment (2007) que « le drame de l'Afrique, c'est que l'homme africain n'est pas assez entré dans l'histoire »</a:t>
            </a:r>
          </a:p>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5</a:t>
            </a:fld>
            <a:endParaRPr lang="fr-FR"/>
          </a:p>
        </p:txBody>
      </p:sp>
    </p:spTree>
    <p:extLst>
      <p:ext uri="{BB962C8B-B14F-4D97-AF65-F5344CB8AC3E}">
        <p14:creationId xmlns:p14="http://schemas.microsoft.com/office/powerpoint/2010/main" val="2927429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Discours (aux anaphores) cité sans volonté polémique…</a:t>
            </a:r>
          </a:p>
          <a:p>
            <a:endParaRPr lang="fr-FR" b="1" dirty="0"/>
          </a:p>
          <a:p>
            <a:r>
              <a:rPr lang="fr-FR" b="1" dirty="0"/>
              <a:t>… mais témoignage d’une perception trop ordinaire encore de l’absence d’historicité des Africains…</a:t>
            </a:r>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6</a:t>
            </a:fld>
            <a:endParaRPr lang="fr-FR"/>
          </a:p>
        </p:txBody>
      </p:sp>
    </p:spTree>
    <p:extLst>
      <p:ext uri="{BB962C8B-B14F-4D97-AF65-F5344CB8AC3E}">
        <p14:creationId xmlns:p14="http://schemas.microsoft.com/office/powerpoint/2010/main" val="3744889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La réponse des africanistes, notamment des historiens, ne s’est pas faite attendre…</a:t>
            </a:r>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7</a:t>
            </a:fld>
            <a:endParaRPr lang="fr-FR"/>
          </a:p>
        </p:txBody>
      </p:sp>
    </p:spTree>
    <p:extLst>
      <p:ext uri="{BB962C8B-B14F-4D97-AF65-F5344CB8AC3E}">
        <p14:creationId xmlns:p14="http://schemas.microsoft.com/office/powerpoint/2010/main" val="699583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En fait, la réponse est déjà ancienne… </a:t>
            </a:r>
          </a:p>
          <a:p>
            <a:endParaRPr lang="fr-FR" b="1" dirty="0"/>
          </a:p>
          <a:p>
            <a:r>
              <a:rPr lang="fr-FR" b="1" dirty="0"/>
              <a:t>Puisque l’Afrique a commencé d’intéresser les historiens, dès les années 1950 (Raymond Mauny, etc.).</a:t>
            </a:r>
          </a:p>
          <a:p>
            <a:endParaRPr lang="fr-FR" b="1" dirty="0"/>
          </a:p>
          <a:p>
            <a:r>
              <a:rPr lang="fr-FR" b="1" dirty="0"/>
              <a:t>Donc bien avant les grandes synthèses internationale des années 1970-1990 (Unesco et Cambridge UP).</a:t>
            </a:r>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8</a:t>
            </a:fld>
            <a:endParaRPr lang="fr-FR"/>
          </a:p>
        </p:txBody>
      </p:sp>
    </p:spTree>
    <p:extLst>
      <p:ext uri="{BB962C8B-B14F-4D97-AF65-F5344CB8AC3E}">
        <p14:creationId xmlns:p14="http://schemas.microsoft.com/office/powerpoint/2010/main" val="73188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Ici, la </a:t>
            </a:r>
            <a:r>
              <a:rPr lang="en-US" sz="1200" b="1" i="1" dirty="0">
                <a:solidFill>
                  <a:srgbClr val="FFFFFF"/>
                </a:solidFill>
              </a:rPr>
              <a:t>Cambridge History of Africa</a:t>
            </a:r>
            <a:r>
              <a:rPr lang="en-US" sz="1200" b="1" i="0" dirty="0">
                <a:solidFill>
                  <a:srgbClr val="FFFFFF"/>
                </a:solidFill>
              </a:rPr>
              <a:t> </a:t>
            </a:r>
            <a:r>
              <a:rPr lang="en-US" sz="1200" b="1" i="0" dirty="0" err="1">
                <a:solidFill>
                  <a:srgbClr val="FFFFFF"/>
                </a:solidFill>
              </a:rPr>
              <a:t>publiée</a:t>
            </a:r>
            <a:r>
              <a:rPr lang="en-US" sz="1200" b="1" i="0" dirty="0">
                <a:solidFill>
                  <a:srgbClr val="FFFFFF"/>
                </a:solidFill>
              </a:rPr>
              <a:t> entre 1975 et 1986.</a:t>
            </a:r>
            <a:endParaRPr lang="fr-FR" b="1" dirty="0"/>
          </a:p>
          <a:p>
            <a:endParaRPr lang="fr-FR" dirty="0"/>
          </a:p>
        </p:txBody>
      </p:sp>
      <p:sp>
        <p:nvSpPr>
          <p:cNvPr id="4" name="Espace réservé du numéro de diapositive 3"/>
          <p:cNvSpPr>
            <a:spLocks noGrp="1"/>
          </p:cNvSpPr>
          <p:nvPr>
            <p:ph type="sldNum" sz="quarter" idx="5"/>
          </p:nvPr>
        </p:nvSpPr>
        <p:spPr/>
        <p:txBody>
          <a:bodyPr/>
          <a:lstStyle/>
          <a:p>
            <a:fld id="{2D4544A9-AEA5-4F8E-97AE-70FDCD6595A4}" type="slidenum">
              <a:rPr lang="fr-FR" smtClean="0"/>
              <a:t>9</a:t>
            </a:fld>
            <a:endParaRPr lang="fr-FR"/>
          </a:p>
        </p:txBody>
      </p:sp>
    </p:spTree>
    <p:extLst>
      <p:ext uri="{BB962C8B-B14F-4D97-AF65-F5344CB8AC3E}">
        <p14:creationId xmlns:p14="http://schemas.microsoft.com/office/powerpoint/2010/main" val="888777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7E7C20-599D-46DE-A589-1FB3C25AACF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73A6AAD-97B8-4F64-AA3C-1182E45F4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31971E9-BA76-49BB-AA80-7D000A2370C9}"/>
              </a:ext>
            </a:extLst>
          </p:cNvPr>
          <p:cNvSpPr>
            <a:spLocks noGrp="1"/>
          </p:cNvSpPr>
          <p:nvPr>
            <p:ph type="dt" sz="half" idx="10"/>
          </p:nvPr>
        </p:nvSpPr>
        <p:spPr/>
        <p:txBody>
          <a:bodyPr/>
          <a:lstStyle/>
          <a:p>
            <a:fld id="{743D67C1-1390-4A58-9E57-D3267F36453A}" type="datetimeFigureOut">
              <a:rPr lang="fr-FR" smtClean="0"/>
              <a:t>12/02/2020</a:t>
            </a:fld>
            <a:endParaRPr lang="fr-FR"/>
          </a:p>
        </p:txBody>
      </p:sp>
      <p:sp>
        <p:nvSpPr>
          <p:cNvPr id="5" name="Espace réservé du pied de page 4">
            <a:extLst>
              <a:ext uri="{FF2B5EF4-FFF2-40B4-BE49-F238E27FC236}">
                <a16:creationId xmlns:a16="http://schemas.microsoft.com/office/drawing/2014/main" id="{309B34D8-915C-42D9-BACE-3BFB96B4471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8A2DED-1971-4B5C-BAD6-9097052B1B02}"/>
              </a:ext>
            </a:extLst>
          </p:cNvPr>
          <p:cNvSpPr>
            <a:spLocks noGrp="1"/>
          </p:cNvSpPr>
          <p:nvPr>
            <p:ph type="sldNum" sz="quarter" idx="12"/>
          </p:nvPr>
        </p:nvSpPr>
        <p:spPr/>
        <p:txBody>
          <a:bodyPr/>
          <a:lstStyle/>
          <a:p>
            <a:fld id="{B57363A9-7164-411D-B1B9-8FC338CAA2FC}" type="slidenum">
              <a:rPr lang="fr-FR" smtClean="0"/>
              <a:t>‹N°›</a:t>
            </a:fld>
            <a:endParaRPr lang="fr-FR"/>
          </a:p>
        </p:txBody>
      </p:sp>
    </p:spTree>
    <p:extLst>
      <p:ext uri="{BB962C8B-B14F-4D97-AF65-F5344CB8AC3E}">
        <p14:creationId xmlns:p14="http://schemas.microsoft.com/office/powerpoint/2010/main" val="199030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FBFB71-5102-4B23-B0CF-2FC1CB44C1C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F8462F3-BF3F-4745-9568-EA0E22135FA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5FAC08-8B1B-46C2-B77D-1D27031FEFD6}"/>
              </a:ext>
            </a:extLst>
          </p:cNvPr>
          <p:cNvSpPr>
            <a:spLocks noGrp="1"/>
          </p:cNvSpPr>
          <p:nvPr>
            <p:ph type="dt" sz="half" idx="10"/>
          </p:nvPr>
        </p:nvSpPr>
        <p:spPr/>
        <p:txBody>
          <a:bodyPr/>
          <a:lstStyle/>
          <a:p>
            <a:fld id="{743D67C1-1390-4A58-9E57-D3267F36453A}" type="datetimeFigureOut">
              <a:rPr lang="fr-FR" smtClean="0"/>
              <a:t>12/02/2020</a:t>
            </a:fld>
            <a:endParaRPr lang="fr-FR"/>
          </a:p>
        </p:txBody>
      </p:sp>
      <p:sp>
        <p:nvSpPr>
          <p:cNvPr id="5" name="Espace réservé du pied de page 4">
            <a:extLst>
              <a:ext uri="{FF2B5EF4-FFF2-40B4-BE49-F238E27FC236}">
                <a16:creationId xmlns:a16="http://schemas.microsoft.com/office/drawing/2014/main" id="{464CAD80-CD16-4A05-8ADB-5AF7F14914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35666E2-FA1E-4585-B8BB-7751A6F5C2D3}"/>
              </a:ext>
            </a:extLst>
          </p:cNvPr>
          <p:cNvSpPr>
            <a:spLocks noGrp="1"/>
          </p:cNvSpPr>
          <p:nvPr>
            <p:ph type="sldNum" sz="quarter" idx="12"/>
          </p:nvPr>
        </p:nvSpPr>
        <p:spPr/>
        <p:txBody>
          <a:bodyPr/>
          <a:lstStyle/>
          <a:p>
            <a:fld id="{B57363A9-7164-411D-B1B9-8FC338CAA2FC}" type="slidenum">
              <a:rPr lang="fr-FR" smtClean="0"/>
              <a:t>‹N°›</a:t>
            </a:fld>
            <a:endParaRPr lang="fr-FR"/>
          </a:p>
        </p:txBody>
      </p:sp>
    </p:spTree>
    <p:extLst>
      <p:ext uri="{BB962C8B-B14F-4D97-AF65-F5344CB8AC3E}">
        <p14:creationId xmlns:p14="http://schemas.microsoft.com/office/powerpoint/2010/main" val="4146873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7D16E36-938D-4D2B-8C30-3F71ECB81BC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31583BD-C741-47D4-BA7D-F706354C304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44F85D-2F55-4AA0-A73B-B3B647F91786}"/>
              </a:ext>
            </a:extLst>
          </p:cNvPr>
          <p:cNvSpPr>
            <a:spLocks noGrp="1"/>
          </p:cNvSpPr>
          <p:nvPr>
            <p:ph type="dt" sz="half" idx="10"/>
          </p:nvPr>
        </p:nvSpPr>
        <p:spPr/>
        <p:txBody>
          <a:bodyPr/>
          <a:lstStyle/>
          <a:p>
            <a:fld id="{743D67C1-1390-4A58-9E57-D3267F36453A}" type="datetimeFigureOut">
              <a:rPr lang="fr-FR" smtClean="0"/>
              <a:t>12/02/2020</a:t>
            </a:fld>
            <a:endParaRPr lang="fr-FR"/>
          </a:p>
        </p:txBody>
      </p:sp>
      <p:sp>
        <p:nvSpPr>
          <p:cNvPr id="5" name="Espace réservé du pied de page 4">
            <a:extLst>
              <a:ext uri="{FF2B5EF4-FFF2-40B4-BE49-F238E27FC236}">
                <a16:creationId xmlns:a16="http://schemas.microsoft.com/office/drawing/2014/main" id="{BC2AD433-C1E2-4AEA-B074-FEFBD35507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155FD7-CE4E-4080-A83F-7B1D4E9D4410}"/>
              </a:ext>
            </a:extLst>
          </p:cNvPr>
          <p:cNvSpPr>
            <a:spLocks noGrp="1"/>
          </p:cNvSpPr>
          <p:nvPr>
            <p:ph type="sldNum" sz="quarter" idx="12"/>
          </p:nvPr>
        </p:nvSpPr>
        <p:spPr/>
        <p:txBody>
          <a:bodyPr/>
          <a:lstStyle/>
          <a:p>
            <a:fld id="{B57363A9-7164-411D-B1B9-8FC338CAA2FC}" type="slidenum">
              <a:rPr lang="fr-FR" smtClean="0"/>
              <a:t>‹N°›</a:t>
            </a:fld>
            <a:endParaRPr lang="fr-FR"/>
          </a:p>
        </p:txBody>
      </p:sp>
    </p:spTree>
    <p:extLst>
      <p:ext uri="{BB962C8B-B14F-4D97-AF65-F5344CB8AC3E}">
        <p14:creationId xmlns:p14="http://schemas.microsoft.com/office/powerpoint/2010/main" val="918689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BBCA8C-580E-4A8D-B061-215C0D778EA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24BFEE0-F526-4AF1-ACC7-8616CFC7BD2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846CB1-1CC8-461B-876B-9439C09B5B4A}"/>
              </a:ext>
            </a:extLst>
          </p:cNvPr>
          <p:cNvSpPr>
            <a:spLocks noGrp="1"/>
          </p:cNvSpPr>
          <p:nvPr>
            <p:ph type="dt" sz="half" idx="10"/>
          </p:nvPr>
        </p:nvSpPr>
        <p:spPr/>
        <p:txBody>
          <a:bodyPr/>
          <a:lstStyle/>
          <a:p>
            <a:fld id="{743D67C1-1390-4A58-9E57-D3267F36453A}" type="datetimeFigureOut">
              <a:rPr lang="fr-FR" smtClean="0"/>
              <a:t>12/02/2020</a:t>
            </a:fld>
            <a:endParaRPr lang="fr-FR"/>
          </a:p>
        </p:txBody>
      </p:sp>
      <p:sp>
        <p:nvSpPr>
          <p:cNvPr id="5" name="Espace réservé du pied de page 4">
            <a:extLst>
              <a:ext uri="{FF2B5EF4-FFF2-40B4-BE49-F238E27FC236}">
                <a16:creationId xmlns:a16="http://schemas.microsoft.com/office/drawing/2014/main" id="{08D4A464-0F5D-44E9-848C-7ADCE9CB3EA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9CC8771-8D2D-4840-939F-ADD09DA44813}"/>
              </a:ext>
            </a:extLst>
          </p:cNvPr>
          <p:cNvSpPr>
            <a:spLocks noGrp="1"/>
          </p:cNvSpPr>
          <p:nvPr>
            <p:ph type="sldNum" sz="quarter" idx="12"/>
          </p:nvPr>
        </p:nvSpPr>
        <p:spPr/>
        <p:txBody>
          <a:bodyPr/>
          <a:lstStyle/>
          <a:p>
            <a:fld id="{B57363A9-7164-411D-B1B9-8FC338CAA2FC}" type="slidenum">
              <a:rPr lang="fr-FR" smtClean="0"/>
              <a:t>‹N°›</a:t>
            </a:fld>
            <a:endParaRPr lang="fr-FR"/>
          </a:p>
        </p:txBody>
      </p:sp>
    </p:spTree>
    <p:extLst>
      <p:ext uri="{BB962C8B-B14F-4D97-AF65-F5344CB8AC3E}">
        <p14:creationId xmlns:p14="http://schemas.microsoft.com/office/powerpoint/2010/main" val="1084312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EBFB4A-BB79-4C49-A9FD-0CDBF33B814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94A4C07-FF0D-4DED-BF0F-F098F5A1D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8B2007A-A4AF-4FA7-B177-4D15D8DAE7FC}"/>
              </a:ext>
            </a:extLst>
          </p:cNvPr>
          <p:cNvSpPr>
            <a:spLocks noGrp="1"/>
          </p:cNvSpPr>
          <p:nvPr>
            <p:ph type="dt" sz="half" idx="10"/>
          </p:nvPr>
        </p:nvSpPr>
        <p:spPr/>
        <p:txBody>
          <a:bodyPr/>
          <a:lstStyle/>
          <a:p>
            <a:fld id="{743D67C1-1390-4A58-9E57-D3267F36453A}" type="datetimeFigureOut">
              <a:rPr lang="fr-FR" smtClean="0"/>
              <a:t>12/02/2020</a:t>
            </a:fld>
            <a:endParaRPr lang="fr-FR"/>
          </a:p>
        </p:txBody>
      </p:sp>
      <p:sp>
        <p:nvSpPr>
          <p:cNvPr id="5" name="Espace réservé du pied de page 4">
            <a:extLst>
              <a:ext uri="{FF2B5EF4-FFF2-40B4-BE49-F238E27FC236}">
                <a16:creationId xmlns:a16="http://schemas.microsoft.com/office/drawing/2014/main" id="{7BB8CA50-9C7F-4989-98FA-B3562BB1400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58B4F29-3522-4A60-8782-4D49B5A9060B}"/>
              </a:ext>
            </a:extLst>
          </p:cNvPr>
          <p:cNvSpPr>
            <a:spLocks noGrp="1"/>
          </p:cNvSpPr>
          <p:nvPr>
            <p:ph type="sldNum" sz="quarter" idx="12"/>
          </p:nvPr>
        </p:nvSpPr>
        <p:spPr/>
        <p:txBody>
          <a:bodyPr/>
          <a:lstStyle/>
          <a:p>
            <a:fld id="{B57363A9-7164-411D-B1B9-8FC338CAA2FC}" type="slidenum">
              <a:rPr lang="fr-FR" smtClean="0"/>
              <a:t>‹N°›</a:t>
            </a:fld>
            <a:endParaRPr lang="fr-FR"/>
          </a:p>
        </p:txBody>
      </p:sp>
    </p:spTree>
    <p:extLst>
      <p:ext uri="{BB962C8B-B14F-4D97-AF65-F5344CB8AC3E}">
        <p14:creationId xmlns:p14="http://schemas.microsoft.com/office/powerpoint/2010/main" val="4268252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2F5F3C-53B8-4A94-9F89-B6F78CE9A32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34D44D6-E35B-4435-8C4D-20499B4656A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1ECD73E-33E8-46C9-8E45-C68DC717873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430242B-06D4-4CEE-B985-8BD66FEEF779}"/>
              </a:ext>
            </a:extLst>
          </p:cNvPr>
          <p:cNvSpPr>
            <a:spLocks noGrp="1"/>
          </p:cNvSpPr>
          <p:nvPr>
            <p:ph type="dt" sz="half" idx="10"/>
          </p:nvPr>
        </p:nvSpPr>
        <p:spPr/>
        <p:txBody>
          <a:bodyPr/>
          <a:lstStyle/>
          <a:p>
            <a:fld id="{743D67C1-1390-4A58-9E57-D3267F36453A}" type="datetimeFigureOut">
              <a:rPr lang="fr-FR" smtClean="0"/>
              <a:t>12/02/2020</a:t>
            </a:fld>
            <a:endParaRPr lang="fr-FR"/>
          </a:p>
        </p:txBody>
      </p:sp>
      <p:sp>
        <p:nvSpPr>
          <p:cNvPr id="6" name="Espace réservé du pied de page 5">
            <a:extLst>
              <a:ext uri="{FF2B5EF4-FFF2-40B4-BE49-F238E27FC236}">
                <a16:creationId xmlns:a16="http://schemas.microsoft.com/office/drawing/2014/main" id="{A962EA95-6FE2-4E6B-99CB-B2DC0CE1F11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2F98AE6-6661-4D7E-AA75-B6ECC3C701EB}"/>
              </a:ext>
            </a:extLst>
          </p:cNvPr>
          <p:cNvSpPr>
            <a:spLocks noGrp="1"/>
          </p:cNvSpPr>
          <p:nvPr>
            <p:ph type="sldNum" sz="quarter" idx="12"/>
          </p:nvPr>
        </p:nvSpPr>
        <p:spPr/>
        <p:txBody>
          <a:bodyPr/>
          <a:lstStyle/>
          <a:p>
            <a:fld id="{B57363A9-7164-411D-B1B9-8FC338CAA2FC}" type="slidenum">
              <a:rPr lang="fr-FR" smtClean="0"/>
              <a:t>‹N°›</a:t>
            </a:fld>
            <a:endParaRPr lang="fr-FR"/>
          </a:p>
        </p:txBody>
      </p:sp>
    </p:spTree>
    <p:extLst>
      <p:ext uri="{BB962C8B-B14F-4D97-AF65-F5344CB8AC3E}">
        <p14:creationId xmlns:p14="http://schemas.microsoft.com/office/powerpoint/2010/main" val="4287553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5B4D0-9FFD-40D3-BB11-F85FF76BBAC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D1E9E59-32F1-4B70-B6BB-439824D5E2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C4215F2-5CD8-49F2-A5A8-51046F45D84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6619150-E0E4-477F-BE4B-4F9FE560F5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DCE23A3-9870-4055-8A75-ADA2ED58D04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C3188E0-FE53-4C3F-8481-353E2B0303EF}"/>
              </a:ext>
            </a:extLst>
          </p:cNvPr>
          <p:cNvSpPr>
            <a:spLocks noGrp="1"/>
          </p:cNvSpPr>
          <p:nvPr>
            <p:ph type="dt" sz="half" idx="10"/>
          </p:nvPr>
        </p:nvSpPr>
        <p:spPr/>
        <p:txBody>
          <a:bodyPr/>
          <a:lstStyle/>
          <a:p>
            <a:fld id="{743D67C1-1390-4A58-9E57-D3267F36453A}" type="datetimeFigureOut">
              <a:rPr lang="fr-FR" smtClean="0"/>
              <a:t>12/02/2020</a:t>
            </a:fld>
            <a:endParaRPr lang="fr-FR"/>
          </a:p>
        </p:txBody>
      </p:sp>
      <p:sp>
        <p:nvSpPr>
          <p:cNvPr id="8" name="Espace réservé du pied de page 7">
            <a:extLst>
              <a:ext uri="{FF2B5EF4-FFF2-40B4-BE49-F238E27FC236}">
                <a16:creationId xmlns:a16="http://schemas.microsoft.com/office/drawing/2014/main" id="{259D324D-2BFB-4F30-ACF6-A8BD7F83B56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BAE44F9-B6E6-4B80-846D-F78ACB8692A4}"/>
              </a:ext>
            </a:extLst>
          </p:cNvPr>
          <p:cNvSpPr>
            <a:spLocks noGrp="1"/>
          </p:cNvSpPr>
          <p:nvPr>
            <p:ph type="sldNum" sz="quarter" idx="12"/>
          </p:nvPr>
        </p:nvSpPr>
        <p:spPr/>
        <p:txBody>
          <a:bodyPr/>
          <a:lstStyle/>
          <a:p>
            <a:fld id="{B57363A9-7164-411D-B1B9-8FC338CAA2FC}" type="slidenum">
              <a:rPr lang="fr-FR" smtClean="0"/>
              <a:t>‹N°›</a:t>
            </a:fld>
            <a:endParaRPr lang="fr-FR"/>
          </a:p>
        </p:txBody>
      </p:sp>
    </p:spTree>
    <p:extLst>
      <p:ext uri="{BB962C8B-B14F-4D97-AF65-F5344CB8AC3E}">
        <p14:creationId xmlns:p14="http://schemas.microsoft.com/office/powerpoint/2010/main" val="152352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2E87B-6658-4E49-BCF7-88874B53265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C0F641C-7871-4225-8F3E-AD82E2C8B667}"/>
              </a:ext>
            </a:extLst>
          </p:cNvPr>
          <p:cNvSpPr>
            <a:spLocks noGrp="1"/>
          </p:cNvSpPr>
          <p:nvPr>
            <p:ph type="dt" sz="half" idx="10"/>
          </p:nvPr>
        </p:nvSpPr>
        <p:spPr/>
        <p:txBody>
          <a:bodyPr/>
          <a:lstStyle/>
          <a:p>
            <a:fld id="{743D67C1-1390-4A58-9E57-D3267F36453A}" type="datetimeFigureOut">
              <a:rPr lang="fr-FR" smtClean="0"/>
              <a:t>12/02/2020</a:t>
            </a:fld>
            <a:endParaRPr lang="fr-FR"/>
          </a:p>
        </p:txBody>
      </p:sp>
      <p:sp>
        <p:nvSpPr>
          <p:cNvPr id="4" name="Espace réservé du pied de page 3">
            <a:extLst>
              <a:ext uri="{FF2B5EF4-FFF2-40B4-BE49-F238E27FC236}">
                <a16:creationId xmlns:a16="http://schemas.microsoft.com/office/drawing/2014/main" id="{D4AA493A-01DA-420F-8278-99AAF8B8A28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73A8A82-669E-46BA-8E2F-2002257EE726}"/>
              </a:ext>
            </a:extLst>
          </p:cNvPr>
          <p:cNvSpPr>
            <a:spLocks noGrp="1"/>
          </p:cNvSpPr>
          <p:nvPr>
            <p:ph type="sldNum" sz="quarter" idx="12"/>
          </p:nvPr>
        </p:nvSpPr>
        <p:spPr/>
        <p:txBody>
          <a:bodyPr/>
          <a:lstStyle/>
          <a:p>
            <a:fld id="{B57363A9-7164-411D-B1B9-8FC338CAA2FC}" type="slidenum">
              <a:rPr lang="fr-FR" smtClean="0"/>
              <a:t>‹N°›</a:t>
            </a:fld>
            <a:endParaRPr lang="fr-FR"/>
          </a:p>
        </p:txBody>
      </p:sp>
    </p:spTree>
    <p:extLst>
      <p:ext uri="{BB962C8B-B14F-4D97-AF65-F5344CB8AC3E}">
        <p14:creationId xmlns:p14="http://schemas.microsoft.com/office/powerpoint/2010/main" val="4110669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AABFB10-F858-4284-AF73-AC8F19026BA6}"/>
              </a:ext>
            </a:extLst>
          </p:cNvPr>
          <p:cNvSpPr>
            <a:spLocks noGrp="1"/>
          </p:cNvSpPr>
          <p:nvPr>
            <p:ph type="dt" sz="half" idx="10"/>
          </p:nvPr>
        </p:nvSpPr>
        <p:spPr/>
        <p:txBody>
          <a:bodyPr/>
          <a:lstStyle/>
          <a:p>
            <a:fld id="{743D67C1-1390-4A58-9E57-D3267F36453A}" type="datetimeFigureOut">
              <a:rPr lang="fr-FR" smtClean="0"/>
              <a:t>12/02/2020</a:t>
            </a:fld>
            <a:endParaRPr lang="fr-FR"/>
          </a:p>
        </p:txBody>
      </p:sp>
      <p:sp>
        <p:nvSpPr>
          <p:cNvPr id="3" name="Espace réservé du pied de page 2">
            <a:extLst>
              <a:ext uri="{FF2B5EF4-FFF2-40B4-BE49-F238E27FC236}">
                <a16:creationId xmlns:a16="http://schemas.microsoft.com/office/drawing/2014/main" id="{073C898E-3D16-4325-9304-C07396BEF75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0D7637F-D323-4CE9-BAE3-EFEB714F779D}"/>
              </a:ext>
            </a:extLst>
          </p:cNvPr>
          <p:cNvSpPr>
            <a:spLocks noGrp="1"/>
          </p:cNvSpPr>
          <p:nvPr>
            <p:ph type="sldNum" sz="quarter" idx="12"/>
          </p:nvPr>
        </p:nvSpPr>
        <p:spPr/>
        <p:txBody>
          <a:bodyPr/>
          <a:lstStyle/>
          <a:p>
            <a:fld id="{B57363A9-7164-411D-B1B9-8FC338CAA2FC}" type="slidenum">
              <a:rPr lang="fr-FR" smtClean="0"/>
              <a:t>‹N°›</a:t>
            </a:fld>
            <a:endParaRPr lang="fr-FR"/>
          </a:p>
        </p:txBody>
      </p:sp>
    </p:spTree>
    <p:extLst>
      <p:ext uri="{BB962C8B-B14F-4D97-AF65-F5344CB8AC3E}">
        <p14:creationId xmlns:p14="http://schemas.microsoft.com/office/powerpoint/2010/main" val="1601462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662FD2-4B6D-4C61-84ED-CFF6D064D42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D2CD43A-2A40-4529-9D10-529C9D88A7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2F6465F-2464-4B57-ABDD-F1C2979DD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61FB204-C39D-4FA5-837C-C6C05B1CD5C7}"/>
              </a:ext>
            </a:extLst>
          </p:cNvPr>
          <p:cNvSpPr>
            <a:spLocks noGrp="1"/>
          </p:cNvSpPr>
          <p:nvPr>
            <p:ph type="dt" sz="half" idx="10"/>
          </p:nvPr>
        </p:nvSpPr>
        <p:spPr/>
        <p:txBody>
          <a:bodyPr/>
          <a:lstStyle/>
          <a:p>
            <a:fld id="{743D67C1-1390-4A58-9E57-D3267F36453A}" type="datetimeFigureOut">
              <a:rPr lang="fr-FR" smtClean="0"/>
              <a:t>12/02/2020</a:t>
            </a:fld>
            <a:endParaRPr lang="fr-FR"/>
          </a:p>
        </p:txBody>
      </p:sp>
      <p:sp>
        <p:nvSpPr>
          <p:cNvPr id="6" name="Espace réservé du pied de page 5">
            <a:extLst>
              <a:ext uri="{FF2B5EF4-FFF2-40B4-BE49-F238E27FC236}">
                <a16:creationId xmlns:a16="http://schemas.microsoft.com/office/drawing/2014/main" id="{45725269-E33A-49F0-B606-85EF29429E7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5B357FE-7790-40A1-8443-64809A2C8A4D}"/>
              </a:ext>
            </a:extLst>
          </p:cNvPr>
          <p:cNvSpPr>
            <a:spLocks noGrp="1"/>
          </p:cNvSpPr>
          <p:nvPr>
            <p:ph type="sldNum" sz="quarter" idx="12"/>
          </p:nvPr>
        </p:nvSpPr>
        <p:spPr/>
        <p:txBody>
          <a:bodyPr/>
          <a:lstStyle/>
          <a:p>
            <a:fld id="{B57363A9-7164-411D-B1B9-8FC338CAA2FC}" type="slidenum">
              <a:rPr lang="fr-FR" smtClean="0"/>
              <a:t>‹N°›</a:t>
            </a:fld>
            <a:endParaRPr lang="fr-FR"/>
          </a:p>
        </p:txBody>
      </p:sp>
    </p:spTree>
    <p:extLst>
      <p:ext uri="{BB962C8B-B14F-4D97-AF65-F5344CB8AC3E}">
        <p14:creationId xmlns:p14="http://schemas.microsoft.com/office/powerpoint/2010/main" val="3958528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F2CBCF-782E-4DFF-A48F-E5C4300ADB1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2EA6739-93B7-43FE-8858-FD3231ABFD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728ED8B-56EC-4189-9A46-A18E0F3F7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725C33B-CAD3-43C4-A9FA-C66DEFEC1108}"/>
              </a:ext>
            </a:extLst>
          </p:cNvPr>
          <p:cNvSpPr>
            <a:spLocks noGrp="1"/>
          </p:cNvSpPr>
          <p:nvPr>
            <p:ph type="dt" sz="half" idx="10"/>
          </p:nvPr>
        </p:nvSpPr>
        <p:spPr/>
        <p:txBody>
          <a:bodyPr/>
          <a:lstStyle/>
          <a:p>
            <a:fld id="{743D67C1-1390-4A58-9E57-D3267F36453A}" type="datetimeFigureOut">
              <a:rPr lang="fr-FR" smtClean="0"/>
              <a:t>12/02/2020</a:t>
            </a:fld>
            <a:endParaRPr lang="fr-FR"/>
          </a:p>
        </p:txBody>
      </p:sp>
      <p:sp>
        <p:nvSpPr>
          <p:cNvPr id="6" name="Espace réservé du pied de page 5">
            <a:extLst>
              <a:ext uri="{FF2B5EF4-FFF2-40B4-BE49-F238E27FC236}">
                <a16:creationId xmlns:a16="http://schemas.microsoft.com/office/drawing/2014/main" id="{E5BDA64C-FDFE-43A8-AE15-CC5422FC81C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7AAB723-4D5C-4CA8-BC02-0065D1EFCB88}"/>
              </a:ext>
            </a:extLst>
          </p:cNvPr>
          <p:cNvSpPr>
            <a:spLocks noGrp="1"/>
          </p:cNvSpPr>
          <p:nvPr>
            <p:ph type="sldNum" sz="quarter" idx="12"/>
          </p:nvPr>
        </p:nvSpPr>
        <p:spPr/>
        <p:txBody>
          <a:bodyPr/>
          <a:lstStyle/>
          <a:p>
            <a:fld id="{B57363A9-7164-411D-B1B9-8FC338CAA2FC}" type="slidenum">
              <a:rPr lang="fr-FR" smtClean="0"/>
              <a:t>‹N°›</a:t>
            </a:fld>
            <a:endParaRPr lang="fr-FR"/>
          </a:p>
        </p:txBody>
      </p:sp>
    </p:spTree>
    <p:extLst>
      <p:ext uri="{BB962C8B-B14F-4D97-AF65-F5344CB8AC3E}">
        <p14:creationId xmlns:p14="http://schemas.microsoft.com/office/powerpoint/2010/main" val="2709858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646C8-3E01-4551-B098-F3401D197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1191C9A-40C7-4E85-B5D1-0E2428E15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B7D708E-3E97-4833-A357-342691F4CF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3D67C1-1390-4A58-9E57-D3267F36453A}" type="datetimeFigureOut">
              <a:rPr lang="fr-FR" smtClean="0"/>
              <a:t>12/02/2020</a:t>
            </a:fld>
            <a:endParaRPr lang="fr-FR"/>
          </a:p>
        </p:txBody>
      </p:sp>
      <p:sp>
        <p:nvSpPr>
          <p:cNvPr id="5" name="Espace réservé du pied de page 4">
            <a:extLst>
              <a:ext uri="{FF2B5EF4-FFF2-40B4-BE49-F238E27FC236}">
                <a16:creationId xmlns:a16="http://schemas.microsoft.com/office/drawing/2014/main" id="{04DD4A53-1BF5-47DF-B0F9-5384EE3BB3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0FA4C6A-4F66-4ECE-A045-22FE22437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363A9-7164-411D-B1B9-8FC338CAA2FC}" type="slidenum">
              <a:rPr lang="fr-FR" smtClean="0"/>
              <a:t>‹N°›</a:t>
            </a:fld>
            <a:endParaRPr lang="fr-FR"/>
          </a:p>
        </p:txBody>
      </p:sp>
    </p:spTree>
    <p:extLst>
      <p:ext uri="{BB962C8B-B14F-4D97-AF65-F5344CB8AC3E}">
        <p14:creationId xmlns:p14="http://schemas.microsoft.com/office/powerpoint/2010/main" val="2680681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hyperlink" Target="http://www.sfhom.com/spip.php?article3105" TargetMode="External"/><Relationship Id="rId7" Type="http://schemas.openxmlformats.org/officeDocument/2006/relationships/hyperlink" Target="http://www.sfhom.com/spip.php?article1456"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www.sfhom.com/spip.php?article2667" TargetMode="External"/><Relationship Id="rId10" Type="http://schemas.openxmlformats.org/officeDocument/2006/relationships/image" Target="../media/image11.jpg"/><Relationship Id="rId4" Type="http://schemas.openxmlformats.org/officeDocument/2006/relationships/image" Target="../media/image8.jpg"/><Relationship Id="rId9" Type="http://schemas.openxmlformats.org/officeDocument/2006/relationships/hyperlink" Target="http://www.sfhom.com/spip.php?article308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hyperlink" Target="http://www.sfhom.com/spip.php?article576"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gallica.bnf.fr/ark:/12148/btv1b23001280/f1.ite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sfhom.com/spip.php?article2904"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hyperlink" Target="http://www.sfhom.com/spip.php?article2904"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hyperlink" Target="https://www.lemonde.fr/afrique/article/2007/11/09/le-discours-de-dakar_976786_3212.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sfhom.com/spip.php?article68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99018BA-1ED6-4D3F-8476-9C24A8223458}"/>
              </a:ext>
            </a:extLst>
          </p:cNvPr>
          <p:cNvPicPr>
            <a:picLocks noChangeAspect="1"/>
          </p:cNvPicPr>
          <p:nvPr/>
        </p:nvPicPr>
        <p:blipFill>
          <a:blip r:embed="rId3"/>
          <a:stretch>
            <a:fillRect/>
          </a:stretch>
        </p:blipFill>
        <p:spPr>
          <a:xfrm>
            <a:off x="3670872" y="0"/>
            <a:ext cx="4850256" cy="6858000"/>
          </a:xfrm>
          <a:prstGeom prst="rect">
            <a:avLst/>
          </a:prstGeom>
        </p:spPr>
      </p:pic>
    </p:spTree>
    <p:extLst>
      <p:ext uri="{BB962C8B-B14F-4D97-AF65-F5344CB8AC3E}">
        <p14:creationId xmlns:p14="http://schemas.microsoft.com/office/powerpoint/2010/main" val="2808985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4B2140-7217-4031-B16C-DF24DDF0B9BF}"/>
              </a:ext>
            </a:extLst>
          </p:cNvPr>
          <p:cNvSpPr>
            <a:spLocks noGrp="1"/>
          </p:cNvSpPr>
          <p:nvPr>
            <p:ph type="title"/>
          </p:nvPr>
        </p:nvSpPr>
        <p:spPr>
          <a:xfrm>
            <a:off x="6936199" y="412359"/>
            <a:ext cx="4645250" cy="2889114"/>
          </a:xfrm>
        </p:spPr>
        <p:txBody>
          <a:bodyPr vert="horz" lIns="91440" tIns="45720" rIns="91440" bIns="45720" rtlCol="0" anchor="b">
            <a:normAutofit fontScale="90000"/>
          </a:bodyPr>
          <a:lstStyle/>
          <a:p>
            <a:pPr algn="ctr"/>
            <a:r>
              <a:rPr lang="en-US" sz="3600" b="1" dirty="0" err="1"/>
              <a:t>Création</a:t>
            </a:r>
            <a:r>
              <a:rPr lang="en-US" sz="3600" b="1" dirty="0"/>
              <a:t> de la </a:t>
            </a:r>
            <a:r>
              <a:rPr lang="en-US" sz="3600" b="1" dirty="0" err="1"/>
              <a:t>chaire</a:t>
            </a:r>
            <a:r>
              <a:rPr lang="en-US" sz="3600" b="1" dirty="0"/>
              <a:t> </a:t>
            </a:r>
            <a:r>
              <a:rPr lang="en-US" sz="3600" b="1" dirty="0" err="1"/>
              <a:t>d’histoire</a:t>
            </a:r>
            <a:r>
              <a:rPr lang="en-US" sz="3600" b="1" dirty="0"/>
              <a:t> et </a:t>
            </a:r>
            <a:r>
              <a:rPr lang="en-US" sz="3600" b="1" dirty="0" err="1"/>
              <a:t>d’archéologie</a:t>
            </a:r>
            <a:r>
              <a:rPr lang="en-US" sz="3600" b="1" dirty="0"/>
              <a:t> des </a:t>
            </a:r>
            <a:r>
              <a:rPr lang="en-US" sz="3600" b="1" dirty="0" err="1"/>
              <a:t>mondes</a:t>
            </a:r>
            <a:r>
              <a:rPr lang="en-US" sz="3600" b="1" dirty="0"/>
              <a:t> </a:t>
            </a:r>
            <a:r>
              <a:rPr lang="en-US" sz="3600" b="1" dirty="0" err="1"/>
              <a:t>africains</a:t>
            </a:r>
            <a:r>
              <a:rPr lang="en-US" sz="3600" b="1" dirty="0"/>
              <a:t> au Collège de France</a:t>
            </a:r>
            <a:br>
              <a:rPr lang="en-US" sz="3600" b="1" dirty="0"/>
            </a:br>
            <a:r>
              <a:rPr lang="en-US" sz="3600" b="1" dirty="0"/>
              <a:t>François-Xavier </a:t>
            </a:r>
            <a:r>
              <a:rPr lang="en-US" sz="3600" b="1" dirty="0" err="1"/>
              <a:t>Fauvelle</a:t>
            </a:r>
            <a:br>
              <a:rPr lang="en-US" sz="2900" dirty="0"/>
            </a:br>
            <a:r>
              <a:rPr lang="en-US" sz="2900" dirty="0"/>
              <a:t>- </a:t>
            </a:r>
            <a:r>
              <a:rPr lang="en-US" sz="2900" dirty="0">
                <a:hlinkClick r:id="rId3">
                  <a:extLst>
                    <a:ext uri="{A12FA001-AC4F-418D-AE19-62706E023703}">
                      <ahyp:hlinkClr xmlns:ahyp="http://schemas.microsoft.com/office/drawing/2018/hyperlinkcolor" val="tx"/>
                    </a:ext>
                  </a:extLst>
                </a:hlinkClick>
              </a:rPr>
              <a:t>séance </a:t>
            </a:r>
            <a:r>
              <a:rPr lang="en-US" sz="2900" dirty="0" err="1">
                <a:hlinkClick r:id="rId3">
                  <a:extLst>
                    <a:ext uri="{A12FA001-AC4F-418D-AE19-62706E023703}">
                      <ahyp:hlinkClr xmlns:ahyp="http://schemas.microsoft.com/office/drawing/2018/hyperlinkcolor" val="tx"/>
                    </a:ext>
                  </a:extLst>
                </a:hlinkClick>
              </a:rPr>
              <a:t>inaugurale</a:t>
            </a:r>
            <a:r>
              <a:rPr lang="en-US" sz="2900" dirty="0"/>
              <a:t> le 3 </a:t>
            </a:r>
            <a:r>
              <a:rPr lang="en-US" sz="2900" dirty="0" err="1"/>
              <a:t>octobre</a:t>
            </a:r>
            <a:r>
              <a:rPr lang="en-US" sz="2900" dirty="0"/>
              <a:t> 2019 -</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Espace réservé du contenu 4" descr="Une image contenant personne, homme, table, complet&#10;&#10;Description générée automatiquement">
            <a:extLst>
              <a:ext uri="{FF2B5EF4-FFF2-40B4-BE49-F238E27FC236}">
                <a16:creationId xmlns:a16="http://schemas.microsoft.com/office/drawing/2014/main" id="{2D6ABB3C-EDC7-46BE-B657-F03A8580EBA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7933" r="23432"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7" name="Image 6" descr="Une image contenant texte&#10;&#10;Description générée automatiquement">
            <a:hlinkClick r:id="rId5" tooltip="L’Afrique ancienne. De l’Acacus au Zimbabwe. 20 000 avant notre ère - XVIIe siècle sous la direction de François-Xavier Fauvelle chez Belin, coll. &quot;Mondes anciens&quot;, 2018"/>
            <a:extLst>
              <a:ext uri="{FF2B5EF4-FFF2-40B4-BE49-F238E27FC236}">
                <a16:creationId xmlns:a16="http://schemas.microsoft.com/office/drawing/2014/main" id="{C98181BE-BBB8-427E-BF4D-B22D5EE270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4941" y="3556528"/>
            <a:ext cx="1955004" cy="2777365"/>
          </a:xfrm>
          <a:prstGeom prst="rect">
            <a:avLst/>
          </a:prstGeom>
        </p:spPr>
      </p:pic>
      <p:pic>
        <p:nvPicPr>
          <p:cNvPr id="9" name="Image 8">
            <a:hlinkClick r:id="rId7" tooltip="Le rhinocéros d’or. Histoires du Moyen Âge africain de François-Xavier Fauvelle-Aymar chez Alma éditeur"/>
            <a:extLst>
              <a:ext uri="{FF2B5EF4-FFF2-40B4-BE49-F238E27FC236}">
                <a16:creationId xmlns:a16="http://schemas.microsoft.com/office/drawing/2014/main" id="{A0AB86F8-DA2D-4770-B9FF-A167426E42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5563" y="3556528"/>
            <a:ext cx="2167700" cy="2777366"/>
          </a:xfrm>
          <a:prstGeom prst="rect">
            <a:avLst/>
          </a:prstGeom>
        </p:spPr>
      </p:pic>
      <p:pic>
        <p:nvPicPr>
          <p:cNvPr id="12" name="Image 11" descr="Une image contenant homme&#10;&#10;Description générée automatiquement">
            <a:hlinkClick r:id="rId9" tooltip="Atlas historique de l’Afrique. De la préhistoire à nos jours sous la direction de François-Xavier Fauvelle et Isabelle Surun aux éditions Autrement"/>
            <a:extLst>
              <a:ext uri="{FF2B5EF4-FFF2-40B4-BE49-F238E27FC236}">
                <a16:creationId xmlns:a16="http://schemas.microsoft.com/office/drawing/2014/main" id="{7F64E140-3EBB-4EF1-B7BE-F8657154F1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78880" y="3556527"/>
            <a:ext cx="1913295" cy="2777365"/>
          </a:xfrm>
          <a:prstGeom prst="rect">
            <a:avLst/>
          </a:prstGeom>
        </p:spPr>
      </p:pic>
    </p:spTree>
    <p:extLst>
      <p:ext uri="{BB962C8B-B14F-4D97-AF65-F5344CB8AC3E}">
        <p14:creationId xmlns:p14="http://schemas.microsoft.com/office/powerpoint/2010/main" val="342190741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AF95C7A-89AC-49D3-8804-058E5509CB88}"/>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800" b="1" dirty="0">
                <a:solidFill>
                  <a:srgbClr val="FFFFFF"/>
                </a:solidFill>
              </a:rPr>
              <a:t>Les </a:t>
            </a:r>
            <a:r>
              <a:rPr lang="en-US" sz="3800" b="1" dirty="0" err="1">
                <a:solidFill>
                  <a:srgbClr val="FFFFFF"/>
                </a:solidFill>
              </a:rPr>
              <a:t>Africaines</a:t>
            </a:r>
            <a:r>
              <a:rPr lang="en-US" sz="3800" b="1" dirty="0">
                <a:solidFill>
                  <a:srgbClr val="FFFFFF"/>
                </a:solidFill>
              </a:rPr>
              <a:t>, </a:t>
            </a:r>
            <a:r>
              <a:rPr lang="en-US" sz="3800" b="1" dirty="0" err="1">
                <a:solidFill>
                  <a:srgbClr val="FFFFFF"/>
                </a:solidFill>
              </a:rPr>
              <a:t>aussi</a:t>
            </a:r>
            <a:r>
              <a:rPr lang="en-US" sz="3800" b="1" dirty="0">
                <a:solidFill>
                  <a:srgbClr val="FFFFFF"/>
                </a:solidFill>
              </a:rPr>
              <a:t>, </a:t>
            </a:r>
            <a:r>
              <a:rPr lang="en-US" sz="3800" b="1" dirty="0" err="1">
                <a:solidFill>
                  <a:srgbClr val="FFFFFF"/>
                </a:solidFill>
              </a:rPr>
              <a:t>ont</a:t>
            </a:r>
            <a:r>
              <a:rPr lang="en-US" sz="3800" b="1" dirty="0">
                <a:solidFill>
                  <a:srgbClr val="FFFFFF"/>
                </a:solidFill>
              </a:rPr>
              <a:t> </a:t>
            </a:r>
            <a:r>
              <a:rPr lang="en-US" sz="3800" b="1" dirty="0" err="1">
                <a:solidFill>
                  <a:srgbClr val="FFFFFF"/>
                </a:solidFill>
              </a:rPr>
              <a:t>une</a:t>
            </a:r>
            <a:r>
              <a:rPr lang="en-US" sz="3800" b="1" dirty="0">
                <a:solidFill>
                  <a:srgbClr val="FFFFFF"/>
                </a:solidFill>
              </a:rPr>
              <a:t> </a:t>
            </a:r>
            <a:r>
              <a:rPr lang="en-US" sz="3800" b="1" dirty="0" err="1">
                <a:solidFill>
                  <a:srgbClr val="FFFFFF"/>
                </a:solidFill>
              </a:rPr>
              <a:t>histoire</a:t>
            </a:r>
            <a:r>
              <a:rPr lang="en-US" sz="3800" b="1" dirty="0">
                <a:solidFill>
                  <a:srgbClr val="FFFFFF"/>
                </a:solidFill>
              </a:rPr>
              <a:t>…</a:t>
            </a:r>
          </a:p>
        </p:txBody>
      </p:sp>
      <p:pic>
        <p:nvPicPr>
          <p:cNvPr id="9" name="Image 8" descr="Une image contenant personne, homme, intérieur, signe&#10;&#10;Description générée automatiquement">
            <a:extLst>
              <a:ext uri="{FF2B5EF4-FFF2-40B4-BE49-F238E27FC236}">
                <a16:creationId xmlns:a16="http://schemas.microsoft.com/office/drawing/2014/main" id="{C2FA0C0B-C287-4BC8-B7BE-F3EB3E732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86" y="307731"/>
            <a:ext cx="2508517" cy="3997637"/>
          </a:xfrm>
          <a:prstGeom prst="rect">
            <a:avLst/>
          </a:prstGeom>
        </p:spPr>
      </p:pic>
      <p:pic>
        <p:nvPicPr>
          <p:cNvPr id="5" name="Image 4" descr="Une image contenant personne, gens, homme, femme&#10;&#10;Description générée automatiquement">
            <a:extLst>
              <a:ext uri="{FF2B5EF4-FFF2-40B4-BE49-F238E27FC236}">
                <a16:creationId xmlns:a16="http://schemas.microsoft.com/office/drawing/2014/main" id="{EDC5CB47-D9A5-493E-A94F-8E5E1CD83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8162" y="307731"/>
            <a:ext cx="2608458" cy="3997637"/>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assis, avant, homme, femme&#10;&#10;Description générée automatiquement">
            <a:extLst>
              <a:ext uri="{FF2B5EF4-FFF2-40B4-BE49-F238E27FC236}">
                <a16:creationId xmlns:a16="http://schemas.microsoft.com/office/drawing/2014/main" id="{FCECEB2D-030D-42A2-9C8D-E2A9C58969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4742" y="321954"/>
            <a:ext cx="2647933" cy="3983413"/>
          </a:xfrm>
          <a:prstGeom prst="rect">
            <a:avLst/>
          </a:prstGeom>
        </p:spPr>
      </p:pic>
    </p:spTree>
    <p:extLst>
      <p:ext uri="{BB962C8B-B14F-4D97-AF65-F5344CB8AC3E}">
        <p14:creationId xmlns:p14="http://schemas.microsoft.com/office/powerpoint/2010/main" val="3873437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Image 10" descr="Une image contenant texte&#10;&#10;Description générée automatiquement">
            <a:extLst>
              <a:ext uri="{FF2B5EF4-FFF2-40B4-BE49-F238E27FC236}">
                <a16:creationId xmlns:a16="http://schemas.microsoft.com/office/drawing/2014/main" id="{0BC717A8-4903-46F3-9382-344EFC22E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6786" y="307731"/>
            <a:ext cx="2508517" cy="3997637"/>
          </a:xfrm>
          <a:prstGeom prst="rect">
            <a:avLst/>
          </a:prstGeom>
        </p:spPr>
      </p:pic>
      <p:sp>
        <p:nvSpPr>
          <p:cNvPr id="18" name="Rectangle 17">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E9721F2-3168-4292-A1E3-F89C239A4B6E}"/>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a:solidFill>
                  <a:srgbClr val="FFFFFF"/>
                </a:solidFill>
              </a:rPr>
              <a:t>Le métissage, un objet d’étude </a:t>
            </a:r>
            <a:br>
              <a:rPr lang="en-US" sz="3000">
                <a:solidFill>
                  <a:srgbClr val="FFFFFF"/>
                </a:solidFill>
              </a:rPr>
            </a:br>
            <a:r>
              <a:rPr lang="en-US" sz="3000">
                <a:solidFill>
                  <a:srgbClr val="FFFFFF"/>
                </a:solidFill>
              </a:rPr>
              <a:t>en histoire &amp; en anthropologie</a:t>
            </a:r>
          </a:p>
        </p:txBody>
      </p:sp>
      <p:pic>
        <p:nvPicPr>
          <p:cNvPr id="9" name="Image 8" descr="Une image contenant texte&#10;&#10;Description générée automatiquement">
            <a:extLst>
              <a:ext uri="{FF2B5EF4-FFF2-40B4-BE49-F238E27FC236}">
                <a16:creationId xmlns:a16="http://schemas.microsoft.com/office/drawing/2014/main" id="{6C417879-2429-4A57-88A7-8A8CB4F89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1" y="358218"/>
            <a:ext cx="2659472" cy="3896662"/>
          </a:xfrm>
          <a:prstGeom prst="rect">
            <a:avLst/>
          </a:prstGeom>
        </p:spPr>
      </p:pic>
      <p:pic>
        <p:nvPicPr>
          <p:cNvPr id="5" name="Image 4">
            <a:extLst>
              <a:ext uri="{FF2B5EF4-FFF2-40B4-BE49-F238E27FC236}">
                <a16:creationId xmlns:a16="http://schemas.microsoft.com/office/drawing/2014/main" id="{08286F68-83FA-4587-A82A-463F51680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208" y="307731"/>
            <a:ext cx="2458546" cy="3997637"/>
          </a:xfrm>
          <a:prstGeom prst="rect">
            <a:avLst/>
          </a:prstGeom>
        </p:spPr>
      </p:pic>
      <p:cxnSp>
        <p:nvCxnSpPr>
          <p:cNvPr id="20" name="Straight Connector 19">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texte&#10;&#10;Description générée automatiquement">
            <a:extLst>
              <a:ext uri="{FF2B5EF4-FFF2-40B4-BE49-F238E27FC236}">
                <a16:creationId xmlns:a16="http://schemas.microsoft.com/office/drawing/2014/main" id="{44AD9043-8C9E-4801-BDED-BAE29F0524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5269" y="330092"/>
            <a:ext cx="2648372" cy="3997542"/>
          </a:xfrm>
          <a:prstGeom prst="rect">
            <a:avLst/>
          </a:prstGeom>
        </p:spPr>
      </p:pic>
      <p:cxnSp>
        <p:nvCxnSpPr>
          <p:cNvPr id="24" name="Straight Connector 23">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644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6" name="Image 5" descr="Une image contenant texte, assis, chat&#10;&#10;Description générée automatiquement">
            <a:extLst>
              <a:ext uri="{FF2B5EF4-FFF2-40B4-BE49-F238E27FC236}">
                <a16:creationId xmlns:a16="http://schemas.microsoft.com/office/drawing/2014/main" id="{E8B268FE-E233-4A02-B90A-2E0D8A892FB4}"/>
              </a:ext>
            </a:extLst>
          </p:cNvPr>
          <p:cNvPicPr>
            <a:picLocks noChangeAspect="1"/>
          </p:cNvPicPr>
          <p:nvPr/>
        </p:nvPicPr>
        <p:blipFill rotWithShape="1">
          <a:blip r:embed="rId3">
            <a:extLst>
              <a:ext uri="{28A0092B-C50C-407E-A947-70E740481C1C}">
                <a14:useLocalDpi xmlns:a14="http://schemas.microsoft.com/office/drawing/2010/main" val="0"/>
              </a:ext>
            </a:extLst>
          </a:blip>
          <a:srcRect t="914"/>
          <a:stretch/>
        </p:blipFill>
        <p:spPr>
          <a:xfrm>
            <a:off x="20" y="10"/>
            <a:ext cx="4637226" cy="6857990"/>
          </a:xfrm>
          <a:prstGeom prst="rect">
            <a:avLst/>
          </a:prstGeom>
        </p:spPr>
      </p:pic>
      <p:sp>
        <p:nvSpPr>
          <p:cNvPr id="13" name="Rectangle 10">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texte, livre, vieux&#10;&#10;Description générée automatiquement">
            <a:extLst>
              <a:ext uri="{FF2B5EF4-FFF2-40B4-BE49-F238E27FC236}">
                <a16:creationId xmlns:a16="http://schemas.microsoft.com/office/drawing/2014/main" id="{2A5600CB-5704-46FB-A986-74AE9E7BE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1175" y="765285"/>
            <a:ext cx="3159888" cy="5270555"/>
          </a:xfrm>
          <a:prstGeom prst="rect">
            <a:avLst/>
          </a:prstGeom>
        </p:spPr>
      </p:pic>
    </p:spTree>
    <p:extLst>
      <p:ext uri="{BB962C8B-B14F-4D97-AF65-F5344CB8AC3E}">
        <p14:creationId xmlns:p14="http://schemas.microsoft.com/office/powerpoint/2010/main" val="1160059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6" name="Image 5" descr="Une image contenant texte, assis, chat&#10;&#10;Description générée automatiquement">
            <a:extLst>
              <a:ext uri="{FF2B5EF4-FFF2-40B4-BE49-F238E27FC236}">
                <a16:creationId xmlns:a16="http://schemas.microsoft.com/office/drawing/2014/main" id="{E8B268FE-E233-4A02-B90A-2E0D8A892FB4}"/>
              </a:ext>
            </a:extLst>
          </p:cNvPr>
          <p:cNvPicPr>
            <a:picLocks noChangeAspect="1"/>
          </p:cNvPicPr>
          <p:nvPr/>
        </p:nvPicPr>
        <p:blipFill rotWithShape="1">
          <a:blip r:embed="rId3">
            <a:extLst>
              <a:ext uri="{28A0092B-C50C-407E-A947-70E740481C1C}">
                <a14:useLocalDpi xmlns:a14="http://schemas.microsoft.com/office/drawing/2010/main" val="0"/>
              </a:ext>
            </a:extLst>
          </a:blip>
          <a:srcRect t="914"/>
          <a:stretch/>
        </p:blipFill>
        <p:spPr>
          <a:xfrm>
            <a:off x="20" y="10"/>
            <a:ext cx="4637226" cy="6857990"/>
          </a:xfrm>
          <a:prstGeom prst="rect">
            <a:avLst/>
          </a:prstGeom>
        </p:spPr>
      </p:pic>
      <p:sp>
        <p:nvSpPr>
          <p:cNvPr id="13" name="Rectangle 10">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1B3BBA7E-77AB-4ECD-948B-A83A99364C62}"/>
              </a:ext>
            </a:extLst>
          </p:cNvPr>
          <p:cNvSpPr txBox="1"/>
          <p:nvPr/>
        </p:nvSpPr>
        <p:spPr>
          <a:xfrm>
            <a:off x="5533534" y="1536174"/>
            <a:ext cx="5712643" cy="1938992"/>
          </a:xfrm>
          <a:prstGeom prst="rect">
            <a:avLst/>
          </a:prstGeom>
          <a:noFill/>
        </p:spPr>
        <p:txBody>
          <a:bodyPr wrap="square" rtlCol="0">
            <a:spAutoFit/>
          </a:bodyPr>
          <a:lstStyle/>
          <a:p>
            <a:r>
              <a:rPr lang="fr-FR" sz="6000" b="1" dirty="0">
                <a:solidFill>
                  <a:schemeClr val="bg1"/>
                </a:solidFill>
                <a:latin typeface="+mj-lt"/>
              </a:rPr>
              <a:t>Si les ethnies ont une histoire…</a:t>
            </a:r>
          </a:p>
        </p:txBody>
      </p:sp>
    </p:spTree>
    <p:extLst>
      <p:ext uri="{BB962C8B-B14F-4D97-AF65-F5344CB8AC3E}">
        <p14:creationId xmlns:p14="http://schemas.microsoft.com/office/powerpoint/2010/main" val="1552180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6" name="Image 5" descr="Une image contenant texte, assis, chat&#10;&#10;Description générée automatiquement">
            <a:extLst>
              <a:ext uri="{FF2B5EF4-FFF2-40B4-BE49-F238E27FC236}">
                <a16:creationId xmlns:a16="http://schemas.microsoft.com/office/drawing/2014/main" id="{E8B268FE-E233-4A02-B90A-2E0D8A892FB4}"/>
              </a:ext>
            </a:extLst>
          </p:cNvPr>
          <p:cNvPicPr>
            <a:picLocks noChangeAspect="1"/>
          </p:cNvPicPr>
          <p:nvPr/>
        </p:nvPicPr>
        <p:blipFill rotWithShape="1">
          <a:blip r:embed="rId3">
            <a:extLst>
              <a:ext uri="{28A0092B-C50C-407E-A947-70E740481C1C}">
                <a14:useLocalDpi xmlns:a14="http://schemas.microsoft.com/office/drawing/2010/main" val="0"/>
              </a:ext>
            </a:extLst>
          </a:blip>
          <a:srcRect t="914"/>
          <a:stretch/>
        </p:blipFill>
        <p:spPr>
          <a:xfrm>
            <a:off x="20" y="10"/>
            <a:ext cx="4637226" cy="6857990"/>
          </a:xfrm>
          <a:prstGeom prst="rect">
            <a:avLst/>
          </a:prstGeom>
        </p:spPr>
      </p:pic>
      <p:sp>
        <p:nvSpPr>
          <p:cNvPr id="13" name="Rectangle 10">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DEA27D4C-D80F-41B3-842E-E98DDBE9B9A3}"/>
              </a:ext>
            </a:extLst>
          </p:cNvPr>
          <p:cNvSpPr txBox="1"/>
          <p:nvPr/>
        </p:nvSpPr>
        <p:spPr>
          <a:xfrm>
            <a:off x="5103845" y="640082"/>
            <a:ext cx="6783355" cy="335160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dirty="0">
                <a:solidFill>
                  <a:schemeClr val="bg1"/>
                </a:solidFill>
                <a:latin typeface="+mj-lt"/>
                <a:ea typeface="+mj-ea"/>
                <a:cs typeface="+mj-cs"/>
              </a:rPr>
              <a:t>… </a:t>
            </a:r>
            <a:r>
              <a:rPr lang="en-US" sz="6000" b="1" dirty="0" err="1">
                <a:solidFill>
                  <a:schemeClr val="bg1"/>
                </a:solidFill>
                <a:latin typeface="+mj-lt"/>
                <a:ea typeface="+mj-ea"/>
                <a:cs typeface="+mj-cs"/>
              </a:rPr>
              <a:t>donc</a:t>
            </a:r>
            <a:r>
              <a:rPr lang="en-US" sz="6000" b="1" dirty="0">
                <a:solidFill>
                  <a:schemeClr val="bg1"/>
                </a:solidFill>
                <a:latin typeface="+mj-lt"/>
                <a:ea typeface="+mj-ea"/>
                <a:cs typeface="+mj-cs"/>
              </a:rPr>
              <a:t> les </a:t>
            </a:r>
            <a:r>
              <a:rPr lang="en-US" sz="6000" b="1" dirty="0" err="1">
                <a:solidFill>
                  <a:schemeClr val="bg1"/>
                </a:solidFill>
                <a:latin typeface="+mj-lt"/>
                <a:ea typeface="+mj-ea"/>
                <a:cs typeface="+mj-cs"/>
              </a:rPr>
              <a:t>signares</a:t>
            </a:r>
            <a:r>
              <a:rPr lang="en-US" sz="6000" b="1" dirty="0">
                <a:solidFill>
                  <a:schemeClr val="bg1"/>
                </a:solidFill>
                <a:latin typeface="+mj-lt"/>
                <a:ea typeface="+mj-ea"/>
                <a:cs typeface="+mj-cs"/>
              </a:rPr>
              <a:t> </a:t>
            </a:r>
            <a:r>
              <a:rPr lang="en-US" sz="6000" b="1" dirty="0" err="1">
                <a:solidFill>
                  <a:schemeClr val="bg1"/>
                </a:solidFill>
                <a:latin typeface="+mj-lt"/>
                <a:ea typeface="+mj-ea"/>
                <a:cs typeface="+mj-cs"/>
              </a:rPr>
              <a:t>ont</a:t>
            </a:r>
            <a:r>
              <a:rPr lang="en-US" sz="6000" b="1" dirty="0">
                <a:solidFill>
                  <a:schemeClr val="bg1"/>
                </a:solidFill>
                <a:latin typeface="+mj-lt"/>
                <a:ea typeface="+mj-ea"/>
                <a:cs typeface="+mj-cs"/>
              </a:rPr>
              <a:t> </a:t>
            </a:r>
            <a:r>
              <a:rPr lang="en-US" sz="6000" b="1" dirty="0" err="1">
                <a:solidFill>
                  <a:schemeClr val="bg1"/>
                </a:solidFill>
                <a:latin typeface="+mj-lt"/>
                <a:ea typeface="+mj-ea"/>
                <a:cs typeface="+mj-cs"/>
              </a:rPr>
              <a:t>une</a:t>
            </a:r>
            <a:r>
              <a:rPr lang="en-US" sz="6000" b="1" dirty="0">
                <a:solidFill>
                  <a:schemeClr val="bg1"/>
                </a:solidFill>
                <a:latin typeface="+mj-lt"/>
                <a:ea typeface="+mj-ea"/>
                <a:cs typeface="+mj-cs"/>
              </a:rPr>
              <a:t> </a:t>
            </a:r>
            <a:r>
              <a:rPr lang="en-US" sz="6000" b="1" dirty="0" err="1">
                <a:solidFill>
                  <a:schemeClr val="bg1"/>
                </a:solidFill>
                <a:latin typeface="+mj-lt"/>
                <a:ea typeface="+mj-ea"/>
                <a:cs typeface="+mj-cs"/>
              </a:rPr>
              <a:t>histoire</a:t>
            </a:r>
            <a:r>
              <a:rPr lang="en-US" sz="6000" b="1" dirty="0">
                <a:solidFill>
                  <a:schemeClr val="bg1"/>
                </a:solidFill>
                <a:latin typeface="+mj-lt"/>
                <a:ea typeface="+mj-ea"/>
                <a:cs typeface="+mj-cs"/>
              </a:rPr>
              <a:t> !</a:t>
            </a:r>
          </a:p>
        </p:txBody>
      </p:sp>
    </p:spTree>
    <p:extLst>
      <p:ext uri="{BB962C8B-B14F-4D97-AF65-F5344CB8AC3E}">
        <p14:creationId xmlns:p14="http://schemas.microsoft.com/office/powerpoint/2010/main" val="3257237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074E72E-99C2-473D-B185-4A5B6B8C9259}"/>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b="1" kern="1200">
                <a:solidFill>
                  <a:schemeClr val="tx1"/>
                </a:solidFill>
                <a:latin typeface="+mj-lt"/>
                <a:ea typeface="+mj-ea"/>
                <a:cs typeface="+mj-cs"/>
              </a:rPr>
              <a:t>Au-delà des mythes, des confusions et des anachronismes…</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01333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54E611-CE59-401C-B551-4B4A2947D2D3}"/>
              </a:ext>
            </a:extLst>
          </p:cNvPr>
          <p:cNvSpPr>
            <a:spLocks noGrp="1"/>
          </p:cNvSpPr>
          <p:nvPr>
            <p:ph type="title"/>
          </p:nvPr>
        </p:nvSpPr>
        <p:spPr/>
        <p:txBody>
          <a:bodyPr>
            <a:normAutofit/>
          </a:bodyPr>
          <a:lstStyle/>
          <a:p>
            <a:r>
              <a:rPr lang="fr-FR" sz="4800" i="1" dirty="0"/>
              <a:t>La beauté du métis…</a:t>
            </a:r>
          </a:p>
        </p:txBody>
      </p:sp>
      <p:pic>
        <p:nvPicPr>
          <p:cNvPr id="4" name="Image 3" descr="Une image contenant signe, photo, alimentation, assis&#10;&#10;Description générée automatiquement">
            <a:extLst>
              <a:ext uri="{FF2B5EF4-FFF2-40B4-BE49-F238E27FC236}">
                <a16:creationId xmlns:a16="http://schemas.microsoft.com/office/drawing/2014/main" id="{C909B2F9-09C4-4BB4-9C49-9D8A14E7F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4678"/>
            <a:ext cx="2886456" cy="4553712"/>
          </a:xfrm>
          <a:prstGeom prst="rect">
            <a:avLst/>
          </a:prstGeom>
        </p:spPr>
      </p:pic>
    </p:spTree>
    <p:extLst>
      <p:ext uri="{BB962C8B-B14F-4D97-AF65-F5344CB8AC3E}">
        <p14:creationId xmlns:p14="http://schemas.microsoft.com/office/powerpoint/2010/main" val="1301804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54E611-CE59-401C-B551-4B4A2947D2D3}"/>
              </a:ext>
            </a:extLst>
          </p:cNvPr>
          <p:cNvSpPr>
            <a:spLocks noGrp="1"/>
          </p:cNvSpPr>
          <p:nvPr>
            <p:ph type="title"/>
          </p:nvPr>
        </p:nvSpPr>
        <p:spPr/>
        <p:txBody>
          <a:bodyPr>
            <a:normAutofit/>
          </a:bodyPr>
          <a:lstStyle/>
          <a:p>
            <a:r>
              <a:rPr lang="fr-FR" sz="4800" i="1" dirty="0"/>
              <a:t>La beauté du métis…</a:t>
            </a:r>
          </a:p>
        </p:txBody>
      </p:sp>
      <p:pic>
        <p:nvPicPr>
          <p:cNvPr id="4" name="Image 3" descr="Une image contenant signe, photo, alimentation, assis&#10;&#10;Description générée automatiquement">
            <a:extLst>
              <a:ext uri="{FF2B5EF4-FFF2-40B4-BE49-F238E27FC236}">
                <a16:creationId xmlns:a16="http://schemas.microsoft.com/office/drawing/2014/main" id="{C909B2F9-09C4-4BB4-9C49-9D8A14E7F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4678"/>
            <a:ext cx="2886456" cy="4553712"/>
          </a:xfrm>
          <a:prstGeom prst="rect">
            <a:avLst/>
          </a:prstGeom>
        </p:spPr>
      </p:pic>
      <p:sp>
        <p:nvSpPr>
          <p:cNvPr id="3" name="ZoneTexte 2">
            <a:extLst>
              <a:ext uri="{FF2B5EF4-FFF2-40B4-BE49-F238E27FC236}">
                <a16:creationId xmlns:a16="http://schemas.microsoft.com/office/drawing/2014/main" id="{6B8EFE75-616A-4E5D-BA7F-65D58B6557B6}"/>
              </a:ext>
            </a:extLst>
          </p:cNvPr>
          <p:cNvSpPr txBox="1"/>
          <p:nvPr/>
        </p:nvSpPr>
        <p:spPr>
          <a:xfrm>
            <a:off x="4421041" y="1524678"/>
            <a:ext cx="7164887" cy="3539430"/>
          </a:xfrm>
          <a:prstGeom prst="rect">
            <a:avLst/>
          </a:prstGeom>
          <a:noFill/>
        </p:spPr>
        <p:txBody>
          <a:bodyPr wrap="square" rtlCol="0">
            <a:spAutoFit/>
          </a:bodyPr>
          <a:lstStyle/>
          <a:p>
            <a:pPr algn="just"/>
            <a:r>
              <a:rPr lang="fr-FR" sz="3200" b="1" dirty="0"/>
              <a:t>« L’explication immédiate et évidente de l’apparition et de l’expansion de la communauté métisse, c’est la beauté des </a:t>
            </a:r>
            <a:r>
              <a:rPr lang="fr-FR" sz="3200" b="1" dirty="0" err="1"/>
              <a:t>signares</a:t>
            </a:r>
            <a:r>
              <a:rPr lang="fr-FR" sz="3200" b="1" dirty="0"/>
              <a:t>. </a:t>
            </a:r>
          </a:p>
          <a:p>
            <a:pPr algn="just"/>
            <a:r>
              <a:rPr lang="fr-FR" sz="3200" b="1" dirty="0"/>
              <a:t>Sur ce point l’émerveillement ne semble pas s’être démenti jusqu’à nos jours… »</a:t>
            </a:r>
          </a:p>
          <a:p>
            <a:pPr algn="ctr"/>
            <a:r>
              <a:rPr lang="fr-FR" sz="3200" dirty="0"/>
              <a:t>Régine </a:t>
            </a:r>
            <a:r>
              <a:rPr lang="fr-FR" sz="3200" dirty="0" err="1"/>
              <a:t>Goutalier</a:t>
            </a:r>
            <a:r>
              <a:rPr lang="fr-FR" sz="3200" dirty="0"/>
              <a:t> (historienne)</a:t>
            </a:r>
          </a:p>
        </p:txBody>
      </p:sp>
    </p:spTree>
    <p:extLst>
      <p:ext uri="{BB962C8B-B14F-4D97-AF65-F5344CB8AC3E}">
        <p14:creationId xmlns:p14="http://schemas.microsoft.com/office/powerpoint/2010/main" val="2677636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A899A2-A6B9-4D49-A1FA-0FFBE93FA134}"/>
              </a:ext>
            </a:extLst>
          </p:cNvPr>
          <p:cNvSpPr>
            <a:spLocks noGrp="1"/>
          </p:cNvSpPr>
          <p:nvPr>
            <p:ph type="title"/>
          </p:nvPr>
        </p:nvSpPr>
        <p:spPr/>
        <p:txBody>
          <a:bodyPr/>
          <a:lstStyle/>
          <a:p>
            <a:r>
              <a:rPr lang="fr-FR" b="1" dirty="0"/>
              <a:t>De l’anachronisme… à la confusion</a:t>
            </a:r>
          </a:p>
        </p:txBody>
      </p:sp>
      <p:sp>
        <p:nvSpPr>
          <p:cNvPr id="4" name="ZoneTexte 3">
            <a:extLst>
              <a:ext uri="{FF2B5EF4-FFF2-40B4-BE49-F238E27FC236}">
                <a16:creationId xmlns:a16="http://schemas.microsoft.com/office/drawing/2014/main" id="{54F5811E-3EA1-45ED-ABB7-81809F565361}"/>
              </a:ext>
            </a:extLst>
          </p:cNvPr>
          <p:cNvSpPr txBox="1"/>
          <p:nvPr/>
        </p:nvSpPr>
        <p:spPr>
          <a:xfrm>
            <a:off x="2090803" y="1490271"/>
            <a:ext cx="8280748" cy="4832092"/>
          </a:xfrm>
          <a:prstGeom prst="rect">
            <a:avLst/>
          </a:prstGeom>
          <a:noFill/>
        </p:spPr>
        <p:txBody>
          <a:bodyPr wrap="square" rtlCol="0">
            <a:spAutoFit/>
          </a:bodyPr>
          <a:lstStyle/>
          <a:p>
            <a:pPr algn="just"/>
            <a:r>
              <a:rPr lang="fr-FR" sz="2800" dirty="0"/>
              <a:t> « Les </a:t>
            </a:r>
            <a:r>
              <a:rPr lang="fr-FR" sz="2800" dirty="0" err="1"/>
              <a:t>signares</a:t>
            </a:r>
            <a:r>
              <a:rPr lang="fr-FR" sz="2800" dirty="0"/>
              <a:t> existaient depuis la fin du XV</a:t>
            </a:r>
            <a:r>
              <a:rPr lang="fr-FR" sz="2800" baseline="30000" dirty="0"/>
              <a:t>e</a:t>
            </a:r>
            <a:r>
              <a:rPr lang="fr-FR" sz="2800" dirty="0"/>
              <a:t> siècle dans les comptoirs portugais. »  </a:t>
            </a:r>
          </a:p>
          <a:p>
            <a:pPr algn="r"/>
            <a:r>
              <a:rPr lang="fr-FR" sz="2800" dirty="0"/>
              <a:t>Jean-Pierre </a:t>
            </a:r>
            <a:r>
              <a:rPr lang="fr-FR" sz="2800" dirty="0" err="1"/>
              <a:t>Biondi</a:t>
            </a:r>
            <a:r>
              <a:rPr lang="fr-FR" sz="2800" dirty="0"/>
              <a:t>, </a:t>
            </a:r>
          </a:p>
          <a:p>
            <a:pPr algn="r"/>
            <a:r>
              <a:rPr lang="fr-FR" sz="2800" i="1" dirty="0"/>
              <a:t>Saint-Louis du Sénégal : mémoires d’un métissage</a:t>
            </a:r>
            <a:r>
              <a:rPr lang="fr-FR" sz="2800" dirty="0"/>
              <a:t>.</a:t>
            </a:r>
          </a:p>
          <a:p>
            <a:pPr algn="just"/>
            <a:endParaRPr lang="fr-FR" sz="2800" dirty="0"/>
          </a:p>
          <a:p>
            <a:pPr algn="just"/>
            <a:r>
              <a:rPr lang="fr-FR" sz="2800" dirty="0"/>
              <a:t>« Les </a:t>
            </a:r>
            <a:r>
              <a:rPr lang="fr-FR" sz="2800" dirty="0" err="1"/>
              <a:t>signares</a:t>
            </a:r>
            <a:r>
              <a:rPr lang="fr-FR" sz="2800" dirty="0"/>
              <a:t> – du portugais </a:t>
            </a:r>
            <a:r>
              <a:rPr lang="fr-FR" sz="2800" i="1" dirty="0" err="1"/>
              <a:t>senhoras</a:t>
            </a:r>
            <a:r>
              <a:rPr lang="fr-FR" sz="2800" dirty="0"/>
              <a:t> – désignaient les compagnes locales des Européens, d’abord portugais, puis hollandais, anglais et français établis pour un temps plus ou moins long sur la côte occidentale d’Afrique. Il y eut des </a:t>
            </a:r>
            <a:r>
              <a:rPr lang="fr-FR" sz="2800" dirty="0" err="1"/>
              <a:t>signares</a:t>
            </a:r>
            <a:r>
              <a:rPr lang="fr-FR" sz="2800" dirty="0"/>
              <a:t> depuis la fin du XV</a:t>
            </a:r>
            <a:r>
              <a:rPr lang="fr-FR" sz="2800" baseline="30000" dirty="0"/>
              <a:t>e</a:t>
            </a:r>
            <a:r>
              <a:rPr lang="fr-FR" sz="2800" dirty="0"/>
              <a:t> siècle, dans des sites très divers [...]. »                                              Régine </a:t>
            </a:r>
            <a:r>
              <a:rPr lang="fr-FR" sz="2800" dirty="0" err="1"/>
              <a:t>Goutalier</a:t>
            </a:r>
            <a:endParaRPr lang="fr-FR" sz="2800" dirty="0"/>
          </a:p>
        </p:txBody>
      </p:sp>
    </p:spTree>
    <p:extLst>
      <p:ext uri="{BB962C8B-B14F-4D97-AF65-F5344CB8AC3E}">
        <p14:creationId xmlns:p14="http://schemas.microsoft.com/office/powerpoint/2010/main" val="231862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Image 4" descr="Une image contenant rideau&#10;&#10;Description générée automatiquement">
            <a:extLst>
              <a:ext uri="{FF2B5EF4-FFF2-40B4-BE49-F238E27FC236}">
                <a16:creationId xmlns:a16="http://schemas.microsoft.com/office/drawing/2014/main" id="{BE8FD71C-0350-48A4-9784-303730E05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303235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54E611-CE59-401C-B551-4B4A2947D2D3}"/>
              </a:ext>
            </a:extLst>
          </p:cNvPr>
          <p:cNvSpPr>
            <a:spLocks noGrp="1"/>
          </p:cNvSpPr>
          <p:nvPr>
            <p:ph type="title"/>
          </p:nvPr>
        </p:nvSpPr>
        <p:spPr>
          <a:xfrm>
            <a:off x="838200" y="1941614"/>
            <a:ext cx="10515600" cy="2434636"/>
          </a:xfrm>
        </p:spPr>
        <p:txBody>
          <a:bodyPr>
            <a:normAutofit fontScale="90000"/>
          </a:bodyPr>
          <a:lstStyle/>
          <a:p>
            <a:r>
              <a:rPr lang="fr-FR" b="1" dirty="0"/>
              <a:t>Ainsi, il ne faut pas confondre </a:t>
            </a:r>
            <a:r>
              <a:rPr lang="fr-FR" b="1" i="1" dirty="0"/>
              <a:t>les </a:t>
            </a:r>
            <a:r>
              <a:rPr lang="fr-FR" b="1" i="1" dirty="0" err="1"/>
              <a:t>signares</a:t>
            </a:r>
            <a:r>
              <a:rPr lang="fr-FR" b="1" dirty="0"/>
              <a:t> et :</a:t>
            </a:r>
            <a:br>
              <a:rPr lang="fr-FR" b="1" dirty="0"/>
            </a:br>
            <a:br>
              <a:rPr lang="fr-FR" b="1" dirty="0"/>
            </a:br>
            <a:r>
              <a:rPr lang="fr-FR" b="1" dirty="0"/>
              <a:t>	- </a:t>
            </a:r>
            <a:r>
              <a:rPr lang="fr-FR" b="1" u="sng" dirty="0"/>
              <a:t>les Luso-Africains</a:t>
            </a:r>
            <a:r>
              <a:rPr lang="fr-FR" b="1" dirty="0"/>
              <a:t> </a:t>
            </a:r>
            <a:r>
              <a:rPr lang="fr-FR" sz="3100" b="1" dirty="0"/>
              <a:t>(qui les précèdent)</a:t>
            </a:r>
            <a:br>
              <a:rPr lang="fr-FR" sz="3100" b="1" dirty="0"/>
            </a:br>
            <a:br>
              <a:rPr lang="fr-FR" b="1" dirty="0"/>
            </a:br>
            <a:r>
              <a:rPr lang="fr-FR" b="1" dirty="0"/>
              <a:t>	- </a:t>
            </a:r>
            <a:r>
              <a:rPr lang="fr-FR" b="1" u="sng" dirty="0"/>
              <a:t>les Eurafricains</a:t>
            </a:r>
            <a:r>
              <a:rPr lang="fr-FR" b="1" dirty="0"/>
              <a:t> </a:t>
            </a:r>
            <a:r>
              <a:rPr lang="fr-FR" sz="3100" b="1" dirty="0"/>
              <a:t>(catégorie qui comprend 	notamment les </a:t>
            </a:r>
            <a:r>
              <a:rPr lang="fr-FR" sz="3100" b="1" dirty="0" err="1"/>
              <a:t>signares</a:t>
            </a:r>
            <a:r>
              <a:rPr lang="fr-FR" sz="3100" b="1" dirty="0"/>
              <a:t> ou bien encore les Luso-Africains)</a:t>
            </a:r>
            <a:br>
              <a:rPr lang="fr-FR" dirty="0">
                <a:solidFill>
                  <a:schemeClr val="bg1"/>
                </a:solidFill>
              </a:rPr>
            </a:br>
            <a:endParaRPr lang="fr-FR" dirty="0">
              <a:solidFill>
                <a:schemeClr val="bg1"/>
              </a:solidFill>
            </a:endParaRPr>
          </a:p>
        </p:txBody>
      </p:sp>
    </p:spTree>
    <p:extLst>
      <p:ext uri="{BB962C8B-B14F-4D97-AF65-F5344CB8AC3E}">
        <p14:creationId xmlns:p14="http://schemas.microsoft.com/office/powerpoint/2010/main" val="3991995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cxnSp>
        <p:nvCxnSpPr>
          <p:cNvPr id="35" name="Straight Connector 2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6" name="Rectangle 3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E9721F2-3168-4292-A1E3-F89C239A4B6E}"/>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dirty="0">
                <a:solidFill>
                  <a:srgbClr val="FFFFFF"/>
                </a:solidFill>
              </a:rPr>
              <a:t>La </a:t>
            </a:r>
            <a:r>
              <a:rPr lang="en-US" sz="3000" dirty="0" err="1">
                <a:solidFill>
                  <a:srgbClr val="FFFFFF"/>
                </a:solidFill>
              </a:rPr>
              <a:t>communauté</a:t>
            </a:r>
            <a:r>
              <a:rPr lang="en-US" sz="3000" dirty="0">
                <a:solidFill>
                  <a:srgbClr val="FFFFFF"/>
                </a:solidFill>
              </a:rPr>
              <a:t> </a:t>
            </a:r>
            <a:r>
              <a:rPr lang="en-US" sz="3000" dirty="0" err="1">
                <a:solidFill>
                  <a:srgbClr val="FFFFFF"/>
                </a:solidFill>
              </a:rPr>
              <a:t>métisse</a:t>
            </a:r>
            <a:r>
              <a:rPr lang="en-US" sz="3000" dirty="0">
                <a:solidFill>
                  <a:srgbClr val="FFFFFF"/>
                </a:solidFill>
              </a:rPr>
              <a:t> </a:t>
            </a:r>
            <a:r>
              <a:rPr lang="en-US" sz="3000" dirty="0" err="1">
                <a:solidFill>
                  <a:srgbClr val="FFFFFF"/>
                </a:solidFill>
              </a:rPr>
              <a:t>sénégalaise</a:t>
            </a:r>
            <a:br>
              <a:rPr lang="en-US" sz="3000" dirty="0">
                <a:solidFill>
                  <a:srgbClr val="FFFFFF"/>
                </a:solidFill>
              </a:rPr>
            </a:br>
            <a:r>
              <a:rPr lang="en-US" sz="3000" dirty="0">
                <a:solidFill>
                  <a:srgbClr val="FFFFFF"/>
                </a:solidFill>
              </a:rPr>
              <a:t>(femmes &amp; hommes)</a:t>
            </a:r>
          </a:p>
        </p:txBody>
      </p:sp>
      <p:pic>
        <p:nvPicPr>
          <p:cNvPr id="8" name="Image 7" descr="Une image contenant texte&#10;&#10;Description générée automatiquement">
            <a:extLst>
              <a:ext uri="{FF2B5EF4-FFF2-40B4-BE49-F238E27FC236}">
                <a16:creationId xmlns:a16="http://schemas.microsoft.com/office/drawing/2014/main" id="{4E27946D-CC80-4EEF-B42A-292F7EE55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775" y="307731"/>
            <a:ext cx="2628446" cy="3997637"/>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EAAB1124-F035-450B-A70F-D37D623E4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9778" y="307731"/>
            <a:ext cx="2628446" cy="3997637"/>
          </a:xfrm>
          <a:prstGeom prst="rect">
            <a:avLst/>
          </a:prstGeom>
        </p:spPr>
      </p:pic>
      <p:cxnSp>
        <p:nvCxnSpPr>
          <p:cNvPr id="37" name="Straight Connector 3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11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354B7D-E934-4422-82A8-51393CF8D61F}"/>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a:solidFill>
                  <a:srgbClr val="FFFFFF"/>
                </a:solidFill>
              </a:rPr>
              <a:t>Autour de la communauté métisse : des ouvrages et thèses inédites</a:t>
            </a:r>
          </a:p>
        </p:txBody>
      </p:sp>
      <p:pic>
        <p:nvPicPr>
          <p:cNvPr id="11" name="Image 10">
            <a:extLst>
              <a:ext uri="{FF2B5EF4-FFF2-40B4-BE49-F238E27FC236}">
                <a16:creationId xmlns:a16="http://schemas.microsoft.com/office/drawing/2014/main" id="{8FEBD6F2-1B8C-4C2C-88CB-484B52B10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951" y="225635"/>
            <a:ext cx="2638440" cy="3997637"/>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AA4AF908-D74C-47BB-80D8-D8769298D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8325" y="225634"/>
            <a:ext cx="2908280" cy="3997637"/>
          </a:xfrm>
          <a:prstGeom prst="rect">
            <a:avLst/>
          </a:prstGeom>
        </p:spPr>
      </p:pic>
      <p:cxnSp>
        <p:nvCxnSpPr>
          <p:cNvPr id="33" name="Straight Connector 32">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Image 4" descr="Une image contenant texte, livre, personne, homme&#10;&#10;Description générée automatiquement">
            <a:extLst>
              <a:ext uri="{FF2B5EF4-FFF2-40B4-BE49-F238E27FC236}">
                <a16:creationId xmlns:a16="http://schemas.microsoft.com/office/drawing/2014/main" id="{D8303F61-8D1C-40BE-9A27-FC4C3A160F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231" y="225635"/>
            <a:ext cx="2628446" cy="3997637"/>
          </a:xfrm>
          <a:prstGeom prst="rect">
            <a:avLst/>
          </a:prstGeom>
        </p:spPr>
      </p:pic>
      <p:cxnSp>
        <p:nvCxnSpPr>
          <p:cNvPr id="35" name="Straight Connector 34">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533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E47719-AE33-4C9F-9182-8AFF1AD0B105}"/>
              </a:ext>
            </a:extLst>
          </p:cNvPr>
          <p:cNvSpPr>
            <a:spLocks noGrp="1"/>
          </p:cNvSpPr>
          <p:nvPr>
            <p:ph type="title"/>
          </p:nvPr>
        </p:nvSpPr>
        <p:spPr>
          <a:xfrm>
            <a:off x="701458" y="1122362"/>
            <a:ext cx="10860065" cy="2840037"/>
          </a:xfrm>
        </p:spPr>
        <p:txBody>
          <a:bodyPr vert="horz" lIns="91440" tIns="45720" rIns="91440" bIns="45720" rtlCol="0" anchor="b">
            <a:noAutofit/>
          </a:bodyPr>
          <a:lstStyle/>
          <a:p>
            <a:pPr algn="ctr"/>
            <a:r>
              <a:rPr lang="fr-FR" sz="4800" b="1" dirty="0"/>
              <a:t>Le précédent luso-africain &amp; </a:t>
            </a:r>
            <a:br>
              <a:rPr lang="fr-FR" sz="4800" b="1" dirty="0"/>
            </a:br>
            <a:r>
              <a:rPr lang="fr-FR" sz="4800" b="1" dirty="0"/>
              <a:t>les intermédiaires eurafricains</a:t>
            </a:r>
            <a:br>
              <a:rPr lang="fr-FR" sz="4800" b="1" dirty="0"/>
            </a:br>
            <a:r>
              <a:rPr lang="fr-FR" sz="4800" b="1" dirty="0"/>
              <a:t>sur la côte de Haute-Guinée </a:t>
            </a:r>
            <a:br>
              <a:rPr lang="fr-FR" sz="4800" b="1" dirty="0"/>
            </a:br>
            <a:r>
              <a:rPr lang="fr-FR" sz="4800" b="1" dirty="0"/>
              <a:t>&amp; Sénégambie</a:t>
            </a:r>
            <a:endParaRPr lang="en-US" sz="4800" kern="1200" dirty="0">
              <a:solidFill>
                <a:schemeClr val="tx1"/>
              </a:solidFill>
              <a:latin typeface="+mj-lt"/>
              <a:ea typeface="+mj-ea"/>
              <a:cs typeface="+mj-cs"/>
            </a:endParaRPr>
          </a:p>
        </p:txBody>
      </p:sp>
      <p:cxnSp>
        <p:nvCxnSpPr>
          <p:cNvPr id="20" name="Straight Connector 19">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643416"/>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descr="Une image contenant texte, carte&#10;&#10;Description générée automatiquement">
            <a:extLst>
              <a:ext uri="{FF2B5EF4-FFF2-40B4-BE49-F238E27FC236}">
                <a16:creationId xmlns:a16="http://schemas.microsoft.com/office/drawing/2014/main" id="{C38B1FD2-015C-4F18-9656-57C2A68AD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523" y="362887"/>
            <a:ext cx="5100734" cy="3749040"/>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EC0BB363-87D5-48B5-B40F-03EB36C78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093" y="250764"/>
            <a:ext cx="2811780" cy="3749040"/>
          </a:xfrm>
          <a:prstGeom prst="rect">
            <a:avLst/>
          </a:prstGeom>
        </p:spPr>
      </p:pic>
      <p:cxnSp>
        <p:nvCxnSpPr>
          <p:cNvPr id="15" name="Straight Connector 1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E9F62070-AA5F-4C06-AD41-412CE410626C}"/>
              </a:ext>
            </a:extLst>
          </p:cNvPr>
          <p:cNvSpPr txBox="1"/>
          <p:nvPr/>
        </p:nvSpPr>
        <p:spPr>
          <a:xfrm>
            <a:off x="4945336" y="4615840"/>
            <a:ext cx="6609921" cy="1526741"/>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dirty="0">
                <a:solidFill>
                  <a:schemeClr val="bg1"/>
                </a:solidFill>
              </a:rPr>
              <a:t>Les </a:t>
            </a:r>
            <a:r>
              <a:rPr lang="en-US" sz="2200" b="1" dirty="0" err="1">
                <a:solidFill>
                  <a:schemeClr val="bg1"/>
                </a:solidFill>
              </a:rPr>
              <a:t>étapes</a:t>
            </a:r>
            <a:r>
              <a:rPr lang="en-US" sz="2200" b="1" dirty="0">
                <a:solidFill>
                  <a:schemeClr val="bg1"/>
                </a:solidFill>
              </a:rPr>
              <a:t> de la « </a:t>
            </a:r>
            <a:r>
              <a:rPr lang="en-US" sz="2200" b="1" dirty="0" err="1">
                <a:solidFill>
                  <a:schemeClr val="bg1"/>
                </a:solidFill>
              </a:rPr>
              <a:t>découverte</a:t>
            </a:r>
            <a:r>
              <a:rPr lang="en-US" sz="2200" b="1" dirty="0">
                <a:solidFill>
                  <a:schemeClr val="bg1"/>
                </a:solidFill>
              </a:rPr>
              <a:t> », par les </a:t>
            </a:r>
            <a:r>
              <a:rPr lang="en-US" sz="2200" b="1" dirty="0" err="1">
                <a:solidFill>
                  <a:schemeClr val="bg1"/>
                </a:solidFill>
              </a:rPr>
              <a:t>Portugais</a:t>
            </a:r>
            <a:r>
              <a:rPr lang="en-US" sz="2200" b="1" dirty="0">
                <a:solidFill>
                  <a:schemeClr val="bg1"/>
                </a:solidFill>
              </a:rPr>
              <a:t>, de la </a:t>
            </a:r>
            <a:r>
              <a:rPr lang="en-US" sz="2200" b="1" dirty="0" err="1">
                <a:solidFill>
                  <a:schemeClr val="bg1"/>
                </a:solidFill>
              </a:rPr>
              <a:t>côte</a:t>
            </a:r>
            <a:r>
              <a:rPr lang="en-US" sz="2200" b="1" dirty="0">
                <a:solidFill>
                  <a:schemeClr val="bg1"/>
                </a:solidFill>
              </a:rPr>
              <a:t> </a:t>
            </a:r>
            <a:r>
              <a:rPr lang="en-US" sz="2200" b="1" dirty="0" err="1">
                <a:solidFill>
                  <a:schemeClr val="bg1"/>
                </a:solidFill>
              </a:rPr>
              <a:t>ouest</a:t>
            </a:r>
            <a:r>
              <a:rPr lang="en-US" sz="2200" b="1" dirty="0">
                <a:solidFill>
                  <a:schemeClr val="bg1"/>
                </a:solidFill>
              </a:rPr>
              <a:t> </a:t>
            </a:r>
            <a:r>
              <a:rPr lang="en-US" sz="2200" b="1" dirty="0" err="1">
                <a:solidFill>
                  <a:schemeClr val="bg1"/>
                </a:solidFill>
              </a:rPr>
              <a:t>africaine</a:t>
            </a:r>
            <a:endParaRPr lang="en-US" sz="2200" b="1" dirty="0">
              <a:solidFill>
                <a:schemeClr val="bg1"/>
              </a:solidFill>
            </a:endParaRPr>
          </a:p>
        </p:txBody>
      </p:sp>
    </p:spTree>
    <p:extLst>
      <p:ext uri="{BB962C8B-B14F-4D97-AF65-F5344CB8AC3E}">
        <p14:creationId xmlns:p14="http://schemas.microsoft.com/office/powerpoint/2010/main" val="596005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F63F11-C0E3-40D7-9D62-6A27F3240E39}"/>
              </a:ext>
            </a:extLst>
          </p:cNvPr>
          <p:cNvSpPr>
            <a:spLocks noGrp="1"/>
          </p:cNvSpPr>
          <p:nvPr>
            <p:ph type="title"/>
          </p:nvPr>
        </p:nvSpPr>
        <p:spPr>
          <a:xfrm>
            <a:off x="774574" y="3520000"/>
            <a:ext cx="5046196" cy="1795803"/>
          </a:xfrm>
        </p:spPr>
        <p:txBody>
          <a:bodyPr vert="horz" lIns="91440" tIns="45720" rIns="91440" bIns="45720" rtlCol="0" anchor="b">
            <a:normAutofit/>
          </a:bodyPr>
          <a:lstStyle/>
          <a:p>
            <a:r>
              <a:rPr lang="en-US" sz="4800" b="1" kern="1200">
                <a:solidFill>
                  <a:schemeClr val="tx1"/>
                </a:solidFill>
                <a:latin typeface="+mj-lt"/>
                <a:ea typeface="+mj-ea"/>
                <a:cs typeface="+mj-cs"/>
              </a:rPr>
              <a:t>Luso-africains et créolisation</a:t>
            </a:r>
          </a:p>
        </p:txBody>
      </p:sp>
      <p:pic>
        <p:nvPicPr>
          <p:cNvPr id="4" name="Image 3" descr="Une image contenant texte, eau&#10;&#10;Description générée automatiquement">
            <a:extLst>
              <a:ext uri="{FF2B5EF4-FFF2-40B4-BE49-F238E27FC236}">
                <a16:creationId xmlns:a16="http://schemas.microsoft.com/office/drawing/2014/main" id="{932F1A4C-CC19-4670-89F0-7CAE2B337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084" y="968990"/>
            <a:ext cx="2021842" cy="2898699"/>
          </a:xfrm>
          <a:prstGeom prst="rect">
            <a:avLst/>
          </a:prstGeom>
        </p:spPr>
      </p:pic>
      <p:sp>
        <p:nvSpPr>
          <p:cNvPr id="17" name="Freeform: Shape 16">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8" name="Image 7" descr="Une image contenant jaune, signe, rue, alimentation&#10;&#10;Description générée automatiquement">
            <a:extLst>
              <a:ext uri="{FF2B5EF4-FFF2-40B4-BE49-F238E27FC236}">
                <a16:creationId xmlns:a16="http://schemas.microsoft.com/office/drawing/2014/main" id="{8112F540-4354-42C6-949F-BA030DB3B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9858" y="434000"/>
            <a:ext cx="1937662" cy="2758238"/>
          </a:xfrm>
          <a:prstGeom prst="rect">
            <a:avLst/>
          </a:prstGeom>
        </p:spPr>
      </p:pic>
      <p:pic>
        <p:nvPicPr>
          <p:cNvPr id="7" name="Image 6" descr="Une image contenant texte, livre, montagne&#10;&#10;Description générée automatiquement">
            <a:extLst>
              <a:ext uri="{FF2B5EF4-FFF2-40B4-BE49-F238E27FC236}">
                <a16:creationId xmlns:a16="http://schemas.microsoft.com/office/drawing/2014/main" id="{DFD5F76D-43B9-4E47-B891-28B7486A0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2713" y="857477"/>
            <a:ext cx="1669354" cy="2334761"/>
          </a:xfrm>
          <a:prstGeom prst="rect">
            <a:avLst/>
          </a:prstGeom>
        </p:spPr>
      </p:pic>
      <p:sp>
        <p:nvSpPr>
          <p:cNvPr id="19" name="Freeform: Shape 18">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cxnSp>
        <p:nvCxnSpPr>
          <p:cNvPr id="21" name="Straight Connector 20">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2" name="Image 11" descr="Une image contenant signe&#10;&#10;Description générée automatiquement">
            <a:extLst>
              <a:ext uri="{FF2B5EF4-FFF2-40B4-BE49-F238E27FC236}">
                <a16:creationId xmlns:a16="http://schemas.microsoft.com/office/drawing/2014/main" id="{5076E936-0BB4-4C64-8573-3D14F59870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0770" y="3428999"/>
            <a:ext cx="2210031" cy="3348532"/>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2A62FC5A-AD1D-4360-A8B0-EEA820491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1024" y="3294344"/>
            <a:ext cx="1729609" cy="2620621"/>
          </a:xfrm>
          <a:prstGeom prst="rect">
            <a:avLst/>
          </a:prstGeom>
        </p:spPr>
      </p:pic>
      <p:sp>
        <p:nvSpPr>
          <p:cNvPr id="23"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spTree>
    <p:extLst>
      <p:ext uri="{BB962C8B-B14F-4D97-AF65-F5344CB8AC3E}">
        <p14:creationId xmlns:p14="http://schemas.microsoft.com/office/powerpoint/2010/main" val="3361786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074E72E-99C2-473D-B185-4A5B6B8C9259}"/>
              </a:ext>
            </a:extLst>
          </p:cNvPr>
          <p:cNvSpPr>
            <a:spLocks noGrp="1"/>
          </p:cNvSpPr>
          <p:nvPr>
            <p:ph type="title"/>
          </p:nvPr>
        </p:nvSpPr>
        <p:spPr>
          <a:xfrm>
            <a:off x="638556" y="1316487"/>
            <a:ext cx="3377183" cy="3681976"/>
          </a:xfrm>
          <a:noFill/>
        </p:spPr>
        <p:txBody>
          <a:bodyPr vert="horz" lIns="91440" tIns="45720" rIns="91440" bIns="45720" rtlCol="0" anchor="b">
            <a:normAutofit/>
          </a:bodyPr>
          <a:lstStyle/>
          <a:p>
            <a:r>
              <a:rPr lang="en-US" sz="4100" b="1" kern="1200" dirty="0">
                <a:solidFill>
                  <a:schemeClr val="bg1"/>
                </a:solidFill>
                <a:latin typeface="+mj-lt"/>
                <a:ea typeface="+mj-ea"/>
                <a:cs typeface="+mj-cs"/>
              </a:rPr>
              <a:t>Le temps des </a:t>
            </a:r>
            <a:r>
              <a:rPr lang="en-US" sz="4100" b="1" kern="1200" dirty="0" err="1">
                <a:solidFill>
                  <a:schemeClr val="bg1"/>
                </a:solidFill>
                <a:latin typeface="+mj-lt"/>
                <a:ea typeface="+mj-ea"/>
                <a:cs typeface="+mj-cs"/>
              </a:rPr>
              <a:t>comptoirs</a:t>
            </a:r>
            <a:r>
              <a:rPr lang="en-US" sz="4100" b="1" kern="1200" dirty="0">
                <a:solidFill>
                  <a:schemeClr val="bg1"/>
                </a:solidFill>
                <a:latin typeface="+mj-lt"/>
                <a:ea typeface="+mj-ea"/>
                <a:cs typeface="+mj-cs"/>
              </a:rPr>
              <a:t> et </a:t>
            </a:r>
            <a:r>
              <a:rPr lang="en-US" sz="4100" b="1" kern="1200" dirty="0" err="1">
                <a:solidFill>
                  <a:schemeClr val="bg1"/>
                </a:solidFill>
                <a:latin typeface="+mj-lt"/>
                <a:ea typeface="+mj-ea"/>
                <a:cs typeface="+mj-cs"/>
              </a:rPr>
              <a:t>l’émergence</a:t>
            </a:r>
            <a:r>
              <a:rPr lang="en-US" sz="4100" b="1" kern="1200" dirty="0">
                <a:solidFill>
                  <a:schemeClr val="bg1"/>
                </a:solidFill>
                <a:latin typeface="+mj-lt"/>
                <a:ea typeface="+mj-ea"/>
                <a:cs typeface="+mj-cs"/>
              </a:rPr>
              <a:t> des cultures </a:t>
            </a:r>
            <a:r>
              <a:rPr lang="en-US" sz="4100" b="1" kern="1200" dirty="0" err="1">
                <a:solidFill>
                  <a:schemeClr val="bg1"/>
                </a:solidFill>
                <a:latin typeface="+mj-lt"/>
                <a:ea typeface="+mj-ea"/>
                <a:cs typeface="+mj-cs"/>
              </a:rPr>
              <a:t>eurafricaines</a:t>
            </a:r>
            <a:endParaRPr lang="en-US" sz="4100" b="1" kern="1200" dirty="0">
              <a:solidFill>
                <a:schemeClr val="bg1"/>
              </a:solidFill>
              <a:latin typeface="+mj-lt"/>
              <a:ea typeface="+mj-ea"/>
              <a:cs typeface="+mj-cs"/>
            </a:endParaRPr>
          </a:p>
        </p:txBody>
      </p:sp>
      <p:pic>
        <p:nvPicPr>
          <p:cNvPr id="4" name="Image 3" descr="Une image contenant texte, carte&#10;&#10;Description générée automatiquement">
            <a:extLst>
              <a:ext uri="{FF2B5EF4-FFF2-40B4-BE49-F238E27FC236}">
                <a16:creationId xmlns:a16="http://schemas.microsoft.com/office/drawing/2014/main" id="{C0434F27-E905-414A-92EF-8AA01B68C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454" y="727502"/>
            <a:ext cx="6356465" cy="5402995"/>
          </a:xfrm>
          <a:prstGeom prst="rect">
            <a:avLst/>
          </a:prstGeom>
        </p:spPr>
      </p:pic>
    </p:spTree>
    <p:extLst>
      <p:ext uri="{BB962C8B-B14F-4D97-AF65-F5344CB8AC3E}">
        <p14:creationId xmlns:p14="http://schemas.microsoft.com/office/powerpoint/2010/main" val="471635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F0A661-D287-4B9A-80EE-A91E5D1D3B79}"/>
              </a:ext>
            </a:extLst>
          </p:cNvPr>
          <p:cNvSpPr>
            <a:spLocks noGrp="1"/>
          </p:cNvSpPr>
          <p:nvPr>
            <p:ph type="title"/>
          </p:nvPr>
        </p:nvSpPr>
        <p:spPr>
          <a:xfrm>
            <a:off x="162839" y="365125"/>
            <a:ext cx="11624154" cy="1325563"/>
          </a:xfrm>
        </p:spPr>
        <p:txBody>
          <a:bodyPr>
            <a:normAutofit/>
          </a:bodyPr>
          <a:lstStyle/>
          <a:p>
            <a:r>
              <a:rPr lang="fr-FR" sz="4200" b="1" dirty="0"/>
              <a:t>Intermédiaires eurafricains d’Afrique occidentale</a:t>
            </a:r>
          </a:p>
        </p:txBody>
      </p:sp>
      <p:pic>
        <p:nvPicPr>
          <p:cNvPr id="3" name="Image 2" descr="Une image contenant signe, arbre, assis, rue&#10;&#10;Description générée automatiquement">
            <a:extLst>
              <a:ext uri="{FF2B5EF4-FFF2-40B4-BE49-F238E27FC236}">
                <a16:creationId xmlns:a16="http://schemas.microsoft.com/office/drawing/2014/main" id="{A6E0A805-B8F2-4DAB-9DDD-489F987E4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507" y="1690688"/>
            <a:ext cx="2727484" cy="4323644"/>
          </a:xfrm>
          <a:prstGeom prst="rect">
            <a:avLst/>
          </a:prstGeom>
        </p:spPr>
      </p:pic>
      <p:pic>
        <p:nvPicPr>
          <p:cNvPr id="5" name="Image 4" descr="Une image contenant texte, eau, livre, signe&#10;&#10;Description générée automatiquement">
            <a:extLst>
              <a:ext uri="{FF2B5EF4-FFF2-40B4-BE49-F238E27FC236}">
                <a16:creationId xmlns:a16="http://schemas.microsoft.com/office/drawing/2014/main" id="{623026AD-B2B6-454D-A199-996757BBB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569" y="1690688"/>
            <a:ext cx="2809509" cy="4323644"/>
          </a:xfrm>
          <a:prstGeom prst="rect">
            <a:avLst/>
          </a:prstGeom>
        </p:spPr>
      </p:pic>
      <p:pic>
        <p:nvPicPr>
          <p:cNvPr id="7" name="Image 6">
            <a:extLst>
              <a:ext uri="{FF2B5EF4-FFF2-40B4-BE49-F238E27FC236}">
                <a16:creationId xmlns:a16="http://schemas.microsoft.com/office/drawing/2014/main" id="{2A461C9B-9D47-4504-9362-2D521555C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9657" y="1690689"/>
            <a:ext cx="2864293" cy="4323643"/>
          </a:xfrm>
          <a:prstGeom prst="rect">
            <a:avLst/>
          </a:prstGeom>
        </p:spPr>
      </p:pic>
    </p:spTree>
    <p:extLst>
      <p:ext uri="{BB962C8B-B14F-4D97-AF65-F5344CB8AC3E}">
        <p14:creationId xmlns:p14="http://schemas.microsoft.com/office/powerpoint/2010/main" val="735705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E47719-AE33-4C9F-9182-8AFF1AD0B105}"/>
              </a:ext>
            </a:extLst>
          </p:cNvPr>
          <p:cNvSpPr>
            <a:spLocks noGrp="1"/>
          </p:cNvSpPr>
          <p:nvPr>
            <p:ph type="title"/>
          </p:nvPr>
        </p:nvSpPr>
        <p:spPr>
          <a:xfrm>
            <a:off x="1524000" y="975109"/>
            <a:ext cx="9144000" cy="2898489"/>
          </a:xfrm>
        </p:spPr>
        <p:txBody>
          <a:bodyPr vert="horz" lIns="91440" tIns="45720" rIns="91440" bIns="45720" rtlCol="0" anchor="b">
            <a:noAutofit/>
          </a:bodyPr>
          <a:lstStyle/>
          <a:p>
            <a:r>
              <a:rPr lang="fr-FR" sz="3200" b="1" dirty="0"/>
              <a:t>Alors, qui étaient les </a:t>
            </a:r>
            <a:r>
              <a:rPr lang="fr-FR" sz="3200" b="1" dirty="0" err="1"/>
              <a:t>signares</a:t>
            </a:r>
            <a:r>
              <a:rPr lang="fr-FR" sz="3200" b="1" dirty="0"/>
              <a:t> ? </a:t>
            </a:r>
            <a:br>
              <a:rPr lang="fr-FR" sz="3200" dirty="0"/>
            </a:br>
            <a:br>
              <a:rPr lang="fr-FR" sz="3200" dirty="0"/>
            </a:br>
            <a:r>
              <a:rPr lang="fr-FR" sz="3200" dirty="0"/>
              <a:t>Les </a:t>
            </a:r>
            <a:r>
              <a:rPr lang="fr-FR" sz="3200" dirty="0" err="1"/>
              <a:t>signares</a:t>
            </a:r>
            <a:r>
              <a:rPr lang="fr-FR" sz="3200" dirty="0"/>
              <a:t> étaient un groupe de femmes noires et métisses, à la sociabilité spécifique, qui ont vécu dans les comptoirs puis villes coloniales de Gorée et de Saint-Louis du Sénégal, pour l’essentiel entre 1750 et 1850. </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6071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074E72E-99C2-473D-B185-4A5B6B8C9259}"/>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b="1" kern="1200">
                <a:solidFill>
                  <a:schemeClr val="bg1"/>
                </a:solidFill>
                <a:latin typeface="+mj-lt"/>
                <a:ea typeface="+mj-ea"/>
                <a:cs typeface="+mj-cs"/>
              </a:rPr>
              <a:t>La présence française</a:t>
            </a:r>
            <a:br>
              <a:rPr lang="en-US" b="1" kern="1200">
                <a:solidFill>
                  <a:schemeClr val="bg1"/>
                </a:solidFill>
                <a:latin typeface="+mj-lt"/>
                <a:ea typeface="+mj-ea"/>
                <a:cs typeface="+mj-cs"/>
              </a:rPr>
            </a:br>
            <a:r>
              <a:rPr lang="en-US" b="1" kern="1200">
                <a:solidFill>
                  <a:schemeClr val="bg1"/>
                </a:solidFill>
                <a:latin typeface="+mj-lt"/>
                <a:ea typeface="+mj-ea"/>
                <a:cs typeface="+mj-cs"/>
              </a:rPr>
              <a:t>en Afrique de l’Ouest</a:t>
            </a:r>
          </a:p>
        </p:txBody>
      </p:sp>
      <p:pic>
        <p:nvPicPr>
          <p:cNvPr id="4" name="Image 3" descr="Une image contenant texte, carte&#10;&#10;Description générée automatiquement">
            <a:extLst>
              <a:ext uri="{FF2B5EF4-FFF2-40B4-BE49-F238E27FC236}">
                <a16:creationId xmlns:a16="http://schemas.microsoft.com/office/drawing/2014/main" id="{7F0DE911-1562-4713-95AD-7F6395745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417" y="205787"/>
            <a:ext cx="4673658" cy="6446425"/>
          </a:xfrm>
          <a:prstGeom prst="rect">
            <a:avLst/>
          </a:prstGeom>
        </p:spPr>
      </p:pic>
    </p:spTree>
    <p:extLst>
      <p:ext uri="{BB962C8B-B14F-4D97-AF65-F5344CB8AC3E}">
        <p14:creationId xmlns:p14="http://schemas.microsoft.com/office/powerpoint/2010/main" val="2794342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C8F81B-247C-4BBE-B1EB-87BB33C8A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DEA27D4C-D80F-41B3-842E-E98DDBE9B9A3}"/>
              </a:ext>
            </a:extLst>
          </p:cNvPr>
          <p:cNvSpPr txBox="1"/>
          <p:nvPr/>
        </p:nvSpPr>
        <p:spPr>
          <a:xfrm>
            <a:off x="432263" y="640081"/>
            <a:ext cx="6824748" cy="3849244"/>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6600" b="1" dirty="0">
                <a:solidFill>
                  <a:schemeClr val="bg1"/>
                </a:solidFill>
                <a:latin typeface="+mj-lt"/>
                <a:ea typeface="+mj-ea"/>
                <a:cs typeface="+mj-cs"/>
              </a:rPr>
              <a:t>Les </a:t>
            </a:r>
            <a:r>
              <a:rPr lang="en-US" sz="6600" b="1" dirty="0" err="1">
                <a:solidFill>
                  <a:schemeClr val="bg1"/>
                </a:solidFill>
                <a:latin typeface="+mj-lt"/>
                <a:ea typeface="+mj-ea"/>
                <a:cs typeface="+mj-cs"/>
              </a:rPr>
              <a:t>signares</a:t>
            </a:r>
            <a:r>
              <a:rPr lang="en-US" sz="6600" b="1" dirty="0">
                <a:solidFill>
                  <a:schemeClr val="bg1"/>
                </a:solidFill>
                <a:latin typeface="+mj-lt"/>
                <a:ea typeface="+mj-ea"/>
                <a:cs typeface="+mj-cs"/>
              </a:rPr>
              <a:t> </a:t>
            </a:r>
            <a:r>
              <a:rPr lang="en-US" sz="6600" b="1" dirty="0" err="1">
                <a:solidFill>
                  <a:schemeClr val="bg1"/>
                </a:solidFill>
                <a:latin typeface="+mj-lt"/>
                <a:ea typeface="+mj-ea"/>
                <a:cs typeface="+mj-cs"/>
              </a:rPr>
              <a:t>ont-elles</a:t>
            </a:r>
            <a:r>
              <a:rPr lang="en-US" sz="6600" b="1" dirty="0">
                <a:solidFill>
                  <a:schemeClr val="bg1"/>
                </a:solidFill>
                <a:latin typeface="+mj-lt"/>
                <a:ea typeface="+mj-ea"/>
                <a:cs typeface="+mj-cs"/>
              </a:rPr>
              <a:t> </a:t>
            </a:r>
            <a:r>
              <a:rPr lang="en-US" sz="6600" b="1" dirty="0" err="1">
                <a:solidFill>
                  <a:schemeClr val="bg1"/>
                </a:solidFill>
                <a:latin typeface="+mj-lt"/>
                <a:ea typeface="+mj-ea"/>
                <a:cs typeface="+mj-cs"/>
              </a:rPr>
              <a:t>une</a:t>
            </a:r>
            <a:r>
              <a:rPr lang="en-US" sz="6600" b="1" dirty="0">
                <a:solidFill>
                  <a:schemeClr val="bg1"/>
                </a:solidFill>
                <a:latin typeface="+mj-lt"/>
                <a:ea typeface="+mj-ea"/>
                <a:cs typeface="+mj-cs"/>
              </a:rPr>
              <a:t> </a:t>
            </a:r>
            <a:r>
              <a:rPr lang="en-US" sz="6600" b="1" dirty="0" err="1">
                <a:solidFill>
                  <a:schemeClr val="bg1"/>
                </a:solidFill>
                <a:latin typeface="+mj-lt"/>
                <a:ea typeface="+mj-ea"/>
                <a:cs typeface="+mj-cs"/>
              </a:rPr>
              <a:t>histoire</a:t>
            </a:r>
            <a:r>
              <a:rPr lang="en-US" sz="6600" b="1" dirty="0">
                <a:solidFill>
                  <a:schemeClr val="bg1"/>
                </a:solidFill>
                <a:latin typeface="+mj-lt"/>
                <a:ea typeface="+mj-ea"/>
                <a:cs typeface="+mj-cs"/>
              </a:rPr>
              <a:t> </a:t>
            </a:r>
          </a:p>
        </p:txBody>
      </p:sp>
    </p:spTree>
    <p:extLst>
      <p:ext uri="{BB962C8B-B14F-4D97-AF65-F5344CB8AC3E}">
        <p14:creationId xmlns:p14="http://schemas.microsoft.com/office/powerpoint/2010/main" val="2741020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074E72E-99C2-473D-B185-4A5B6B8C925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b="1" kern="1200">
                <a:solidFill>
                  <a:srgbClr val="FFFFFF"/>
                </a:solidFill>
                <a:latin typeface="+mj-lt"/>
                <a:ea typeface="+mj-ea"/>
                <a:cs typeface="+mj-cs"/>
              </a:rPr>
              <a:t>Le contexte insulaire et urbain </a:t>
            </a:r>
            <a:br>
              <a:rPr lang="en-US" sz="4800" b="1" kern="1200">
                <a:solidFill>
                  <a:srgbClr val="FFFFFF"/>
                </a:solidFill>
                <a:latin typeface="+mj-lt"/>
                <a:ea typeface="+mj-ea"/>
                <a:cs typeface="+mj-cs"/>
              </a:rPr>
            </a:br>
            <a:r>
              <a:rPr lang="en-US" sz="4800" b="1" kern="1200">
                <a:solidFill>
                  <a:srgbClr val="FFFFFF"/>
                </a:solidFill>
                <a:latin typeface="+mj-lt"/>
                <a:ea typeface="+mj-ea"/>
                <a:cs typeface="+mj-cs"/>
              </a:rPr>
              <a:t>à Saint-Louis et Gorée</a:t>
            </a:r>
          </a:p>
        </p:txBody>
      </p:sp>
      <p:pic>
        <p:nvPicPr>
          <p:cNvPr id="4" name="Image 3" descr="Une image contenant texte&#10;&#10;Description générée automatiquement">
            <a:extLst>
              <a:ext uri="{FF2B5EF4-FFF2-40B4-BE49-F238E27FC236}">
                <a16:creationId xmlns:a16="http://schemas.microsoft.com/office/drawing/2014/main" id="{9952421A-7D82-4B6E-8D85-0A2A794BF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250" y="492125"/>
            <a:ext cx="2038350" cy="3127375"/>
          </a:xfrm>
          <a:prstGeom prst="rect">
            <a:avLst/>
          </a:prstGeom>
        </p:spPr>
      </p:pic>
      <p:pic>
        <p:nvPicPr>
          <p:cNvPr id="6" name="Image 5" descr="Une image contenant texte, livre, photo&#10;&#10;Description générée automatiquement">
            <a:extLst>
              <a:ext uri="{FF2B5EF4-FFF2-40B4-BE49-F238E27FC236}">
                <a16:creationId xmlns:a16="http://schemas.microsoft.com/office/drawing/2014/main" id="{072B2F7C-D1CA-4A09-89D4-11F016191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250" y="3702050"/>
            <a:ext cx="1746250" cy="2670175"/>
          </a:xfrm>
          <a:prstGeom prst="rect">
            <a:avLst/>
          </a:prstGeom>
        </p:spPr>
      </p:pic>
      <p:pic>
        <p:nvPicPr>
          <p:cNvPr id="8" name="Image 7" descr="Une image contenant texte, livre&#10;&#10;Description générée automatiquement">
            <a:extLst>
              <a:ext uri="{FF2B5EF4-FFF2-40B4-BE49-F238E27FC236}">
                <a16:creationId xmlns:a16="http://schemas.microsoft.com/office/drawing/2014/main" id="{5C06AA2C-7308-477B-B466-6ECBC41EB7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8738" y="492125"/>
            <a:ext cx="3622675" cy="3127375"/>
          </a:xfrm>
          <a:prstGeom prst="rect">
            <a:avLst/>
          </a:prstGeom>
        </p:spPr>
      </p:pic>
      <p:pic>
        <p:nvPicPr>
          <p:cNvPr id="10" name="Image 9" descr="Une image contenant alimentation&#10;&#10;Description générée automatiquement">
            <a:extLst>
              <a:ext uri="{FF2B5EF4-FFF2-40B4-BE49-F238E27FC236}">
                <a16:creationId xmlns:a16="http://schemas.microsoft.com/office/drawing/2014/main" id="{B02C993D-7E64-47A0-964E-CBC335809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6638" y="3702050"/>
            <a:ext cx="1736725" cy="2670175"/>
          </a:xfrm>
          <a:prstGeom prst="rect">
            <a:avLst/>
          </a:prstGeom>
        </p:spPr>
      </p:pic>
      <p:pic>
        <p:nvPicPr>
          <p:cNvPr id="12" name="Image 11" descr="Une image contenant texte&#10;&#10;Description générée automatiquement">
            <a:extLst>
              <a:ext uri="{FF2B5EF4-FFF2-40B4-BE49-F238E27FC236}">
                <a16:creationId xmlns:a16="http://schemas.microsoft.com/office/drawing/2014/main" id="{1D4264AC-F6C6-4494-A694-60B37F4288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5913" y="3702050"/>
            <a:ext cx="2093913" cy="2670175"/>
          </a:xfrm>
          <a:prstGeom prst="rect">
            <a:avLst/>
          </a:prstGeom>
        </p:spPr>
      </p:pic>
    </p:spTree>
    <p:extLst>
      <p:ext uri="{BB962C8B-B14F-4D97-AF65-F5344CB8AC3E}">
        <p14:creationId xmlns:p14="http://schemas.microsoft.com/office/powerpoint/2010/main" val="4223644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2" name="Image 11" descr="Une image contenant texte&#10;&#10;Description générée automatiquement">
            <a:extLst>
              <a:ext uri="{FF2B5EF4-FFF2-40B4-BE49-F238E27FC236}">
                <a16:creationId xmlns:a16="http://schemas.microsoft.com/office/drawing/2014/main" id="{D3CABAD1-133E-4481-8802-5D75D5D40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6780" y="307731"/>
            <a:ext cx="2488529" cy="3997637"/>
          </a:xfrm>
          <a:prstGeom prst="rect">
            <a:avLst/>
          </a:prstGeom>
        </p:spPr>
      </p:pic>
      <p:sp>
        <p:nvSpPr>
          <p:cNvPr id="30" name="Rectangle 29">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074E72E-99C2-473D-B185-4A5B6B8C9259}"/>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b="1">
                <a:solidFill>
                  <a:srgbClr val="FFFFFF"/>
                </a:solidFill>
              </a:rPr>
              <a:t>L’environnement </a:t>
            </a:r>
            <a:br>
              <a:rPr lang="en-US" sz="3000" b="1">
                <a:solidFill>
                  <a:srgbClr val="FFFFFF"/>
                </a:solidFill>
              </a:rPr>
            </a:br>
            <a:r>
              <a:rPr lang="en-US" sz="3000" b="1">
                <a:solidFill>
                  <a:srgbClr val="FFFFFF"/>
                </a:solidFill>
              </a:rPr>
              <a:t>ouest africain</a:t>
            </a:r>
          </a:p>
        </p:txBody>
      </p:sp>
      <p:pic>
        <p:nvPicPr>
          <p:cNvPr id="4" name="Image 3" descr="Une image contenant texte&#10;&#10;Description générée automatiquement">
            <a:extLst>
              <a:ext uri="{FF2B5EF4-FFF2-40B4-BE49-F238E27FC236}">
                <a16:creationId xmlns:a16="http://schemas.microsoft.com/office/drawing/2014/main" id="{10AE84C3-39A6-41ED-AF94-387491835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57" y="307731"/>
            <a:ext cx="2638440" cy="3997637"/>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057BA1AA-90A6-48D4-B37F-FD40C491B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4214" y="307731"/>
            <a:ext cx="2478534" cy="3997637"/>
          </a:xfrm>
          <a:prstGeom prst="rect">
            <a:avLst/>
          </a:prstGeom>
        </p:spPr>
      </p:pic>
      <p:cxnSp>
        <p:nvCxnSpPr>
          <p:cNvPr id="32" name="Straight Connector 31">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E5129A80-4B15-42B3-B897-4DEA05E99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0235" y="330045"/>
            <a:ext cx="2638440" cy="3997637"/>
          </a:xfrm>
          <a:prstGeom prst="rect">
            <a:avLst/>
          </a:prstGeom>
        </p:spPr>
      </p:pic>
      <p:cxnSp>
        <p:nvCxnSpPr>
          <p:cNvPr id="36" name="Straight Connector 35">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935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074E72E-99C2-473D-B185-4A5B6B8C9259}"/>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b="1">
                <a:solidFill>
                  <a:srgbClr val="FFFFFF"/>
                </a:solidFill>
              </a:rPr>
              <a:t>L’environnement </a:t>
            </a:r>
            <a:br>
              <a:rPr lang="en-US" sz="3000" b="1">
                <a:solidFill>
                  <a:srgbClr val="FFFFFF"/>
                </a:solidFill>
              </a:rPr>
            </a:br>
            <a:r>
              <a:rPr lang="en-US" sz="3000" b="1">
                <a:solidFill>
                  <a:srgbClr val="FFFFFF"/>
                </a:solidFill>
              </a:rPr>
              <a:t>ouest africain</a:t>
            </a:r>
          </a:p>
        </p:txBody>
      </p:sp>
      <p:pic>
        <p:nvPicPr>
          <p:cNvPr id="4" name="Image 3" descr="Une image contenant texte&#10;&#10;Description générée automatiquement">
            <a:extLst>
              <a:ext uri="{FF2B5EF4-FFF2-40B4-BE49-F238E27FC236}">
                <a16:creationId xmlns:a16="http://schemas.microsoft.com/office/drawing/2014/main" id="{10AE84C3-39A6-41ED-AF94-387491835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57" y="307731"/>
            <a:ext cx="2638440" cy="3997637"/>
          </a:xfrm>
          <a:prstGeom prst="rect">
            <a:avLst/>
          </a:prstGeom>
        </p:spPr>
      </p:pic>
      <p:cxnSp>
        <p:nvCxnSpPr>
          <p:cNvPr id="32" name="Straight Connector 31">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E5129A80-4B15-42B3-B897-4DEA05E99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0235" y="330045"/>
            <a:ext cx="2638440" cy="3997637"/>
          </a:xfrm>
          <a:prstGeom prst="rect">
            <a:avLst/>
          </a:prstGeom>
        </p:spPr>
      </p:pic>
      <p:cxnSp>
        <p:nvCxnSpPr>
          <p:cNvPr id="36" name="Straight Connector 35">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Image 4" descr="Une image contenant texte&#10;&#10;Description générée automatiquement">
            <a:extLst>
              <a:ext uri="{FF2B5EF4-FFF2-40B4-BE49-F238E27FC236}">
                <a16:creationId xmlns:a16="http://schemas.microsoft.com/office/drawing/2014/main" id="{3D33C8CD-741D-4E79-AFE9-05886A864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1997" y="317675"/>
            <a:ext cx="2655274" cy="3997638"/>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1D61DB6A-57BD-4D82-9DA5-B05E2B8B6E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4567" y="336783"/>
            <a:ext cx="2538520" cy="3990899"/>
          </a:xfrm>
          <a:prstGeom prst="rect">
            <a:avLst/>
          </a:prstGeom>
        </p:spPr>
      </p:pic>
    </p:spTree>
    <p:extLst>
      <p:ext uri="{BB962C8B-B14F-4D97-AF65-F5344CB8AC3E}">
        <p14:creationId xmlns:p14="http://schemas.microsoft.com/office/powerpoint/2010/main" val="3783235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texte&#10;&#10;Description générée automatiquement">
            <a:extLst>
              <a:ext uri="{FF2B5EF4-FFF2-40B4-BE49-F238E27FC236}">
                <a16:creationId xmlns:a16="http://schemas.microsoft.com/office/drawing/2014/main" id="{514021C5-4E72-4AE4-A9C7-CD4D7557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6821" y="307731"/>
            <a:ext cx="2628446" cy="3997637"/>
          </a:xfrm>
          <a:prstGeom prst="rect">
            <a:avLst/>
          </a:prstGeom>
        </p:spPr>
      </p:pic>
      <p:sp>
        <p:nvSpPr>
          <p:cNvPr id="17" name="Rectangle 16">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074E72E-99C2-473D-B185-4A5B6B8C9259}"/>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b="1">
                <a:solidFill>
                  <a:srgbClr val="FFFFFF"/>
                </a:solidFill>
              </a:rPr>
              <a:t>Le contexte de la Traite</a:t>
            </a:r>
          </a:p>
        </p:txBody>
      </p:sp>
      <p:pic>
        <p:nvPicPr>
          <p:cNvPr id="6" name="Image 5">
            <a:extLst>
              <a:ext uri="{FF2B5EF4-FFF2-40B4-BE49-F238E27FC236}">
                <a16:creationId xmlns:a16="http://schemas.microsoft.com/office/drawing/2014/main" id="{E695FD94-6FC1-4CFE-99E2-1B03BAD26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60" y="307731"/>
            <a:ext cx="2648434" cy="3997637"/>
          </a:xfrm>
          <a:prstGeom prst="rect">
            <a:avLst/>
          </a:prstGeom>
        </p:spPr>
      </p:pic>
      <p:pic>
        <p:nvPicPr>
          <p:cNvPr id="10" name="Image 9" descr="Une image contenant texte, livre, photo, homme&#10;&#10;Description générée automatiquement">
            <a:extLst>
              <a:ext uri="{FF2B5EF4-FFF2-40B4-BE49-F238E27FC236}">
                <a16:creationId xmlns:a16="http://schemas.microsoft.com/office/drawing/2014/main" id="{54D0E6C8-2108-4DDC-BC6F-BDB3CFEEE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9247" y="307731"/>
            <a:ext cx="2588469" cy="3997637"/>
          </a:xfrm>
          <a:prstGeom prst="rect">
            <a:avLst/>
          </a:prstGeom>
        </p:spPr>
      </p:pic>
      <p:cxnSp>
        <p:nvCxnSpPr>
          <p:cNvPr id="19" name="Straight Connector 18">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Image 7" descr="Une image contenant texte, herbe, vert&#10;&#10;Description générée automatiquement">
            <a:extLst>
              <a:ext uri="{FF2B5EF4-FFF2-40B4-BE49-F238E27FC236}">
                <a16:creationId xmlns:a16="http://schemas.microsoft.com/office/drawing/2014/main" id="{3C190773-295B-47EE-BC1B-702C88283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5232" y="330045"/>
            <a:ext cx="2628446" cy="3997637"/>
          </a:xfrm>
          <a:prstGeom prst="rect">
            <a:avLst/>
          </a:prstGeom>
        </p:spPr>
      </p:pic>
      <p:cxnSp>
        <p:nvCxnSpPr>
          <p:cNvPr id="23" name="Straight Connector 22">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842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texte&#10;&#10;Description générée automatiquement">
            <a:extLst>
              <a:ext uri="{FF2B5EF4-FFF2-40B4-BE49-F238E27FC236}">
                <a16:creationId xmlns:a16="http://schemas.microsoft.com/office/drawing/2014/main" id="{514021C5-4E72-4AE4-A9C7-CD4D7557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6821" y="307731"/>
            <a:ext cx="2628446" cy="3997637"/>
          </a:xfrm>
          <a:prstGeom prst="rect">
            <a:avLst/>
          </a:prstGeom>
        </p:spPr>
      </p:pic>
      <p:sp>
        <p:nvSpPr>
          <p:cNvPr id="17" name="Rectangle 16">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074E72E-99C2-473D-B185-4A5B6B8C9259}"/>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b="1">
                <a:solidFill>
                  <a:srgbClr val="FFFFFF"/>
                </a:solidFill>
              </a:rPr>
              <a:t>Le contexte de la Traite</a:t>
            </a:r>
          </a:p>
        </p:txBody>
      </p:sp>
      <p:pic>
        <p:nvPicPr>
          <p:cNvPr id="6" name="Image 5">
            <a:extLst>
              <a:ext uri="{FF2B5EF4-FFF2-40B4-BE49-F238E27FC236}">
                <a16:creationId xmlns:a16="http://schemas.microsoft.com/office/drawing/2014/main" id="{E695FD94-6FC1-4CFE-99E2-1B03BAD26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60" y="307731"/>
            <a:ext cx="2648434" cy="3997637"/>
          </a:xfrm>
          <a:prstGeom prst="rect">
            <a:avLst/>
          </a:prstGeom>
        </p:spPr>
      </p:pic>
      <p:pic>
        <p:nvPicPr>
          <p:cNvPr id="10" name="Image 9" descr="Une image contenant texte, livre, photo, homme&#10;&#10;Description générée automatiquement">
            <a:extLst>
              <a:ext uri="{FF2B5EF4-FFF2-40B4-BE49-F238E27FC236}">
                <a16:creationId xmlns:a16="http://schemas.microsoft.com/office/drawing/2014/main" id="{54D0E6C8-2108-4DDC-BC6F-BDB3CFEEE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9247" y="307731"/>
            <a:ext cx="2588469" cy="3997637"/>
          </a:xfrm>
          <a:prstGeom prst="rect">
            <a:avLst/>
          </a:prstGeom>
        </p:spPr>
      </p:pic>
      <p:cxnSp>
        <p:nvCxnSpPr>
          <p:cNvPr id="19" name="Straight Connector 18">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Image 7" descr="Une image contenant texte, herbe, vert&#10;&#10;Description générée automatiquement">
            <a:extLst>
              <a:ext uri="{FF2B5EF4-FFF2-40B4-BE49-F238E27FC236}">
                <a16:creationId xmlns:a16="http://schemas.microsoft.com/office/drawing/2014/main" id="{3C190773-295B-47EE-BC1B-702C88283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5232" y="330045"/>
            <a:ext cx="2628446" cy="3997637"/>
          </a:xfrm>
          <a:prstGeom prst="rect">
            <a:avLst/>
          </a:prstGeom>
        </p:spPr>
      </p:pic>
      <p:cxnSp>
        <p:nvCxnSpPr>
          <p:cNvPr id="23" name="Straight Connector 22">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Image 4" descr="Une image contenant texte&#10;&#10;Description générée automatiquement">
            <a:extLst>
              <a:ext uri="{FF2B5EF4-FFF2-40B4-BE49-F238E27FC236}">
                <a16:creationId xmlns:a16="http://schemas.microsoft.com/office/drawing/2014/main" id="{183AFD0E-4A82-4CB3-84DF-4D312B99E7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780" y="307731"/>
            <a:ext cx="2544214" cy="3978406"/>
          </a:xfrm>
          <a:prstGeom prst="rect">
            <a:avLst/>
          </a:prstGeom>
        </p:spPr>
      </p:pic>
    </p:spTree>
    <p:extLst>
      <p:ext uri="{BB962C8B-B14F-4D97-AF65-F5344CB8AC3E}">
        <p14:creationId xmlns:p14="http://schemas.microsoft.com/office/powerpoint/2010/main" val="1048594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A6E9C402-8582-4AEA-B910-71907BA4F6E3}"/>
              </a:ext>
            </a:extLst>
          </p:cNvPr>
          <p:cNvSpPr txBox="1"/>
          <p:nvPr/>
        </p:nvSpPr>
        <p:spPr>
          <a:xfrm>
            <a:off x="527538"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400">
                <a:solidFill>
                  <a:srgbClr val="FFFFFF"/>
                </a:solidFill>
                <a:latin typeface="+mj-lt"/>
                <a:ea typeface="+mj-ea"/>
                <a:cs typeface="+mj-cs"/>
              </a:rPr>
              <a:t>Le bouleversement économique et politique de l’ère coloniale</a:t>
            </a:r>
          </a:p>
        </p:txBody>
      </p:sp>
      <p:pic>
        <p:nvPicPr>
          <p:cNvPr id="8" name="Image 7">
            <a:extLst>
              <a:ext uri="{FF2B5EF4-FFF2-40B4-BE49-F238E27FC236}">
                <a16:creationId xmlns:a16="http://schemas.microsoft.com/office/drawing/2014/main" id="{AC49C153-D2EA-4B05-A7C0-C58FC894D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772" y="307731"/>
            <a:ext cx="2618452" cy="3997637"/>
          </a:xfrm>
          <a:prstGeom prst="rect">
            <a:avLst/>
          </a:prstGeom>
        </p:spPr>
      </p:pic>
      <p:pic>
        <p:nvPicPr>
          <p:cNvPr id="6" name="Image 5" descr="Une image contenant texte&#10;&#10;Description générée automatiquement">
            <a:hlinkClick r:id="rId4"/>
            <a:extLst>
              <a:ext uri="{FF2B5EF4-FFF2-40B4-BE49-F238E27FC236}">
                <a16:creationId xmlns:a16="http://schemas.microsoft.com/office/drawing/2014/main" id="{E58AA7E3-3E5B-4ACC-A013-36C0867EEC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4823" y="307731"/>
            <a:ext cx="2778357" cy="3997637"/>
          </a:xfrm>
          <a:prstGeom prst="rect">
            <a:avLst/>
          </a:prstGeom>
        </p:spPr>
      </p:pic>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880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769F898-A149-433A-A5BF-34BC64327452}"/>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Les sources </a:t>
            </a:r>
            <a:r>
              <a:rPr lang="en-US" sz="5800" kern="1200" dirty="0" err="1">
                <a:solidFill>
                  <a:schemeClr val="tx1"/>
                </a:solidFill>
                <a:latin typeface="+mj-lt"/>
                <a:ea typeface="+mj-ea"/>
                <a:cs typeface="+mj-cs"/>
              </a:rPr>
              <a:t>concernant</a:t>
            </a:r>
            <a:r>
              <a:rPr lang="en-US" sz="5800" kern="1200" dirty="0">
                <a:solidFill>
                  <a:schemeClr val="tx1"/>
                </a:solidFill>
                <a:latin typeface="+mj-lt"/>
                <a:ea typeface="+mj-ea"/>
                <a:cs typeface="+mj-cs"/>
              </a:rPr>
              <a:t> </a:t>
            </a:r>
            <a:br>
              <a:rPr lang="en-US" sz="5800" kern="1200" dirty="0">
                <a:solidFill>
                  <a:schemeClr val="tx1"/>
                </a:solidFill>
                <a:latin typeface="+mj-lt"/>
                <a:ea typeface="+mj-ea"/>
                <a:cs typeface="+mj-cs"/>
              </a:rPr>
            </a:br>
            <a:r>
              <a:rPr lang="en-US" sz="5800" kern="1200" dirty="0">
                <a:solidFill>
                  <a:schemeClr val="tx1"/>
                </a:solidFill>
                <a:latin typeface="+mj-lt"/>
                <a:ea typeface="+mj-ea"/>
                <a:cs typeface="+mj-cs"/>
              </a:rPr>
              <a:t>les </a:t>
            </a:r>
            <a:r>
              <a:rPr lang="en-US" sz="5800" kern="1200" dirty="0" err="1">
                <a:solidFill>
                  <a:schemeClr val="tx1"/>
                </a:solidFill>
                <a:latin typeface="+mj-lt"/>
                <a:ea typeface="+mj-ea"/>
                <a:cs typeface="+mj-cs"/>
              </a:rPr>
              <a:t>signares</a:t>
            </a:r>
            <a:endParaRPr lang="en-US" sz="5800" kern="1200" dirty="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84013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5A0F88-7D66-4A48-8E5B-A1CD8B85C02E}"/>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a:t>Un témoin particulier,</a:t>
            </a:r>
            <a:br>
              <a:rPr lang="en-US" sz="6000"/>
            </a:br>
            <a:r>
              <a:rPr lang="en-US" sz="6000"/>
              <a:t>l’Abbé Boilat</a:t>
            </a:r>
          </a:p>
        </p:txBody>
      </p:sp>
      <p:sp>
        <p:nvSpPr>
          <p:cNvPr id="16" name="Freeform: Shape 15">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3" descr="Une image contenant personne, intérieur, habits, tenant&#10;&#10;Description générée automatiquement">
            <a:extLst>
              <a:ext uri="{FF2B5EF4-FFF2-40B4-BE49-F238E27FC236}">
                <a16:creationId xmlns:a16="http://schemas.microsoft.com/office/drawing/2014/main" id="{6F403407-4007-4E7C-ABAB-F0B2E9C59B6A}"/>
              </a:ext>
            </a:extLst>
          </p:cNvPr>
          <p:cNvPicPr>
            <a:picLocks noChangeAspect="1"/>
          </p:cNvPicPr>
          <p:nvPr/>
        </p:nvPicPr>
        <p:blipFill rotWithShape="1">
          <a:blip r:embed="rId3">
            <a:extLst>
              <a:ext uri="{28A0092B-C50C-407E-A947-70E740481C1C}">
                <a14:useLocalDpi xmlns:a14="http://schemas.microsoft.com/office/drawing/2010/main" val="0"/>
              </a:ext>
            </a:extLst>
          </a:blip>
          <a:srcRect r="6409"/>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315005147"/>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A951B03-5BE7-42E0-92FE-4999AF4BF9B7}"/>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100" kern="1200">
                <a:solidFill>
                  <a:srgbClr val="FFFFFF"/>
                </a:solidFill>
                <a:latin typeface="+mj-lt"/>
                <a:ea typeface="+mj-ea"/>
                <a:cs typeface="+mj-cs"/>
              </a:rPr>
              <a:t>Un livre remarquable pour ses lithographies &amp; son approche ethnographique, par un témoin "de l’intérieur"</a:t>
            </a:r>
          </a:p>
        </p:txBody>
      </p:sp>
      <p:pic>
        <p:nvPicPr>
          <p:cNvPr id="5" name="Image 4" descr="Une image contenant texte, photo&#10;&#10;Description générée automatiquement">
            <a:hlinkClick r:id="rId3"/>
            <a:extLst>
              <a:ext uri="{FF2B5EF4-FFF2-40B4-BE49-F238E27FC236}">
                <a16:creationId xmlns:a16="http://schemas.microsoft.com/office/drawing/2014/main" id="{68C9EA05-BE5D-4B14-8A83-1DF2BCB68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1985" y="492573"/>
            <a:ext cx="3837219" cy="5880796"/>
          </a:xfrm>
          <a:prstGeom prst="rect">
            <a:avLst/>
          </a:prstGeom>
        </p:spPr>
      </p:pic>
    </p:spTree>
    <p:extLst>
      <p:ext uri="{BB962C8B-B14F-4D97-AF65-F5344CB8AC3E}">
        <p14:creationId xmlns:p14="http://schemas.microsoft.com/office/powerpoint/2010/main" val="3225879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E47719-AE33-4C9F-9182-8AFF1AD0B105}"/>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b="1" kern="1200">
                <a:solidFill>
                  <a:schemeClr val="tx1"/>
                </a:solidFill>
                <a:latin typeface="+mj-lt"/>
                <a:ea typeface="+mj-ea"/>
                <a:cs typeface="+mj-cs"/>
              </a:rPr>
              <a:t>La sociabilité signare</a:t>
            </a:r>
            <a:endParaRPr lang="en-US" sz="5800" kern="1200">
              <a:solidFill>
                <a:schemeClr val="tx1"/>
              </a:solidFill>
              <a:latin typeface="+mj-lt"/>
              <a:ea typeface="+mj-ea"/>
              <a:cs typeface="+mj-cs"/>
            </a:endParaRPr>
          </a:p>
        </p:txBody>
      </p:sp>
      <p:cxnSp>
        <p:nvCxnSpPr>
          <p:cNvPr id="20" name="Straight Connector 19">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08000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C8F81B-247C-4BBE-B1EB-87BB33C8A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DEA27D4C-D80F-41B3-842E-E98DDBE9B9A3}"/>
              </a:ext>
            </a:extLst>
          </p:cNvPr>
          <p:cNvSpPr txBox="1"/>
          <p:nvPr/>
        </p:nvSpPr>
        <p:spPr>
          <a:xfrm>
            <a:off x="432263" y="640081"/>
            <a:ext cx="6824748" cy="3849244"/>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6600" b="1" dirty="0">
                <a:solidFill>
                  <a:schemeClr val="bg1"/>
                </a:solidFill>
                <a:latin typeface="+mj-lt"/>
                <a:ea typeface="+mj-ea"/>
                <a:cs typeface="+mj-cs"/>
              </a:rPr>
              <a:t>Les </a:t>
            </a:r>
            <a:r>
              <a:rPr lang="en-US" sz="6600" b="1" dirty="0" err="1">
                <a:solidFill>
                  <a:schemeClr val="bg1"/>
                </a:solidFill>
                <a:latin typeface="+mj-lt"/>
                <a:ea typeface="+mj-ea"/>
                <a:cs typeface="+mj-cs"/>
              </a:rPr>
              <a:t>signares</a:t>
            </a:r>
            <a:r>
              <a:rPr lang="en-US" sz="6600" b="1" dirty="0">
                <a:solidFill>
                  <a:schemeClr val="bg1"/>
                </a:solidFill>
                <a:latin typeface="+mj-lt"/>
                <a:ea typeface="+mj-ea"/>
                <a:cs typeface="+mj-cs"/>
              </a:rPr>
              <a:t> </a:t>
            </a:r>
            <a:r>
              <a:rPr lang="en-US" sz="6600" b="1" dirty="0" err="1">
                <a:solidFill>
                  <a:schemeClr val="bg1"/>
                </a:solidFill>
                <a:latin typeface="+mj-lt"/>
                <a:ea typeface="+mj-ea"/>
                <a:cs typeface="+mj-cs"/>
              </a:rPr>
              <a:t>ont-elles</a:t>
            </a:r>
            <a:r>
              <a:rPr lang="en-US" sz="6600" b="1" dirty="0">
                <a:solidFill>
                  <a:schemeClr val="bg1"/>
                </a:solidFill>
                <a:latin typeface="+mj-lt"/>
                <a:ea typeface="+mj-ea"/>
                <a:cs typeface="+mj-cs"/>
              </a:rPr>
              <a:t> </a:t>
            </a:r>
            <a:r>
              <a:rPr lang="en-US" sz="6600" b="1" dirty="0" err="1">
                <a:solidFill>
                  <a:schemeClr val="bg1"/>
                </a:solidFill>
                <a:latin typeface="+mj-lt"/>
                <a:ea typeface="+mj-ea"/>
                <a:cs typeface="+mj-cs"/>
              </a:rPr>
              <a:t>une</a:t>
            </a:r>
            <a:r>
              <a:rPr lang="en-US" sz="6600" b="1" dirty="0">
                <a:solidFill>
                  <a:schemeClr val="bg1"/>
                </a:solidFill>
                <a:latin typeface="+mj-lt"/>
                <a:ea typeface="+mj-ea"/>
                <a:cs typeface="+mj-cs"/>
              </a:rPr>
              <a:t> </a:t>
            </a:r>
            <a:r>
              <a:rPr lang="en-US" sz="6600" b="1" dirty="0" err="1">
                <a:solidFill>
                  <a:schemeClr val="bg1"/>
                </a:solidFill>
                <a:latin typeface="+mj-lt"/>
                <a:ea typeface="+mj-ea"/>
                <a:cs typeface="+mj-cs"/>
              </a:rPr>
              <a:t>histoire</a:t>
            </a:r>
            <a:r>
              <a:rPr lang="en-US" sz="6600" b="1" dirty="0">
                <a:solidFill>
                  <a:schemeClr val="bg1"/>
                </a:solidFill>
                <a:latin typeface="+mj-lt"/>
                <a:ea typeface="+mj-ea"/>
                <a:cs typeface="+mj-cs"/>
              </a:rPr>
              <a:t> </a:t>
            </a:r>
          </a:p>
        </p:txBody>
      </p:sp>
      <p:sp>
        <p:nvSpPr>
          <p:cNvPr id="2" name="ZoneTexte 1">
            <a:extLst>
              <a:ext uri="{FF2B5EF4-FFF2-40B4-BE49-F238E27FC236}">
                <a16:creationId xmlns:a16="http://schemas.microsoft.com/office/drawing/2014/main" id="{0561BC0E-1CFC-4F1D-95C2-E49476F4553C}"/>
              </a:ext>
            </a:extLst>
          </p:cNvPr>
          <p:cNvSpPr txBox="1"/>
          <p:nvPr/>
        </p:nvSpPr>
        <p:spPr>
          <a:xfrm>
            <a:off x="8696026" y="640081"/>
            <a:ext cx="3063711" cy="5386090"/>
          </a:xfrm>
          <a:prstGeom prst="rect">
            <a:avLst/>
          </a:prstGeom>
          <a:noFill/>
        </p:spPr>
        <p:txBody>
          <a:bodyPr wrap="square" rtlCol="0">
            <a:spAutoFit/>
          </a:bodyPr>
          <a:lstStyle/>
          <a:p>
            <a:pPr algn="ctr"/>
            <a:r>
              <a:rPr lang="fr-FR" sz="34400" dirty="0"/>
              <a:t>?</a:t>
            </a:r>
            <a:endParaRPr lang="fr-FR" sz="23900" dirty="0"/>
          </a:p>
        </p:txBody>
      </p:sp>
    </p:spTree>
    <p:extLst>
      <p:ext uri="{BB962C8B-B14F-4D97-AF65-F5344CB8AC3E}">
        <p14:creationId xmlns:p14="http://schemas.microsoft.com/office/powerpoint/2010/main" val="2201091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Image 6" descr="Une image contenant texte, livre&#10;&#10;Description générée automatiquement">
            <a:extLst>
              <a:ext uri="{FF2B5EF4-FFF2-40B4-BE49-F238E27FC236}">
                <a16:creationId xmlns:a16="http://schemas.microsoft.com/office/drawing/2014/main" id="{C1EF4487-B7C0-4191-B31A-E80930D33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255" y="0"/>
            <a:ext cx="9371490" cy="6858000"/>
          </a:xfrm>
          <a:prstGeom prst="rect">
            <a:avLst/>
          </a:prstGeom>
        </p:spPr>
      </p:pic>
    </p:spTree>
    <p:extLst>
      <p:ext uri="{BB962C8B-B14F-4D97-AF65-F5344CB8AC3E}">
        <p14:creationId xmlns:p14="http://schemas.microsoft.com/office/powerpoint/2010/main" val="1679177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E47719-AE33-4C9F-9182-8AFF1AD0B105}"/>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b="1" kern="1200" dirty="0">
                <a:solidFill>
                  <a:schemeClr val="tx1"/>
                </a:solidFill>
                <a:latin typeface="+mj-lt"/>
                <a:ea typeface="+mj-ea"/>
                <a:cs typeface="+mj-cs"/>
              </a:rPr>
              <a:t>Les </a:t>
            </a:r>
            <a:r>
              <a:rPr lang="en-US" sz="5800" b="1" kern="1200" dirty="0" err="1">
                <a:solidFill>
                  <a:schemeClr val="tx1"/>
                </a:solidFill>
                <a:latin typeface="+mj-lt"/>
                <a:ea typeface="+mj-ea"/>
                <a:cs typeface="+mj-cs"/>
              </a:rPr>
              <a:t>mariages</a:t>
            </a:r>
            <a:r>
              <a:rPr lang="en-US" sz="5800" b="1" kern="1200" dirty="0">
                <a:solidFill>
                  <a:schemeClr val="tx1"/>
                </a:solidFill>
                <a:latin typeface="+mj-lt"/>
                <a:ea typeface="+mj-ea"/>
                <a:cs typeface="+mj-cs"/>
              </a:rPr>
              <a:t> </a:t>
            </a:r>
            <a:br>
              <a:rPr lang="en-US" sz="5800" b="1" kern="1200" dirty="0">
                <a:solidFill>
                  <a:schemeClr val="tx1"/>
                </a:solidFill>
                <a:latin typeface="+mj-lt"/>
                <a:ea typeface="+mj-ea"/>
                <a:cs typeface="+mj-cs"/>
              </a:rPr>
            </a:br>
            <a:r>
              <a:rPr lang="en-US" sz="5800" b="1" i="1" kern="1200" dirty="0">
                <a:solidFill>
                  <a:schemeClr val="tx1"/>
                </a:solidFill>
                <a:latin typeface="+mj-lt"/>
                <a:ea typeface="+mj-ea"/>
                <a:cs typeface="+mj-cs"/>
              </a:rPr>
              <a:t>à la mode du pays</a:t>
            </a:r>
            <a:endParaRPr lang="en-US" sz="5800" kern="1200" dirty="0">
              <a:solidFill>
                <a:schemeClr val="tx1"/>
              </a:solidFill>
              <a:latin typeface="+mj-lt"/>
              <a:ea typeface="+mj-ea"/>
              <a:cs typeface="+mj-cs"/>
            </a:endParaRPr>
          </a:p>
        </p:txBody>
      </p:sp>
      <p:cxnSp>
        <p:nvCxnSpPr>
          <p:cNvPr id="20" name="Straight Connector 19">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903805"/>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F1C91BA2-0D31-4A98-8AA3-3FC3E44D4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390" y="0"/>
            <a:ext cx="5111219" cy="6858000"/>
          </a:xfrm>
          <a:prstGeom prst="rect">
            <a:avLst/>
          </a:prstGeom>
        </p:spPr>
      </p:pic>
    </p:spTree>
    <p:extLst>
      <p:ext uri="{BB962C8B-B14F-4D97-AF65-F5344CB8AC3E}">
        <p14:creationId xmlns:p14="http://schemas.microsoft.com/office/powerpoint/2010/main" val="487279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74E72E-99C2-473D-B185-4A5B6B8C9259}"/>
              </a:ext>
            </a:extLst>
          </p:cNvPr>
          <p:cNvSpPr>
            <a:spLocks noGrp="1"/>
          </p:cNvSpPr>
          <p:nvPr>
            <p:ph type="title"/>
          </p:nvPr>
        </p:nvSpPr>
        <p:spPr>
          <a:xfrm>
            <a:off x="1897039" y="1228298"/>
            <a:ext cx="8284191" cy="4490113"/>
          </a:xfrm>
        </p:spPr>
        <p:txBody>
          <a:bodyPr>
            <a:normAutofit/>
          </a:bodyPr>
          <a:lstStyle/>
          <a:p>
            <a:pPr algn="ctr"/>
            <a:r>
              <a:rPr lang="fr-FR" sz="5400" b="1" dirty="0"/>
              <a:t>Les « faux mariages » </a:t>
            </a:r>
            <a:br>
              <a:rPr lang="fr-FR" sz="5400" b="1" dirty="0"/>
            </a:br>
            <a:r>
              <a:rPr lang="fr-FR" sz="5400" b="1" i="1" dirty="0"/>
              <a:t>à la mode du pays</a:t>
            </a:r>
          </a:p>
        </p:txBody>
      </p:sp>
    </p:spTree>
    <p:extLst>
      <p:ext uri="{BB962C8B-B14F-4D97-AF65-F5344CB8AC3E}">
        <p14:creationId xmlns:p14="http://schemas.microsoft.com/office/powerpoint/2010/main" val="3525283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74E72E-99C2-473D-B185-4A5B6B8C9259}"/>
              </a:ext>
            </a:extLst>
          </p:cNvPr>
          <p:cNvSpPr>
            <a:spLocks noGrp="1"/>
          </p:cNvSpPr>
          <p:nvPr>
            <p:ph type="title"/>
          </p:nvPr>
        </p:nvSpPr>
        <p:spPr>
          <a:xfrm>
            <a:off x="1897039" y="1228298"/>
            <a:ext cx="8284191" cy="4490113"/>
          </a:xfrm>
        </p:spPr>
        <p:txBody>
          <a:bodyPr>
            <a:normAutofit/>
          </a:bodyPr>
          <a:lstStyle/>
          <a:p>
            <a:pPr algn="ctr"/>
            <a:r>
              <a:rPr lang="fr-FR" sz="5400" b="1" dirty="0"/>
              <a:t>Le mariage </a:t>
            </a:r>
            <a:br>
              <a:rPr lang="fr-FR" sz="5400" b="1" dirty="0"/>
            </a:br>
            <a:r>
              <a:rPr lang="fr-FR" sz="5400" b="1" i="1" dirty="0"/>
              <a:t>à la mode du pays</a:t>
            </a:r>
            <a:r>
              <a:rPr lang="fr-FR" sz="5400" b="1" dirty="0"/>
              <a:t> : un mariage de raison et d’intérêt </a:t>
            </a:r>
          </a:p>
        </p:txBody>
      </p:sp>
    </p:spTree>
    <p:extLst>
      <p:ext uri="{BB962C8B-B14F-4D97-AF65-F5344CB8AC3E}">
        <p14:creationId xmlns:p14="http://schemas.microsoft.com/office/powerpoint/2010/main" val="3620534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647871D-6FC9-4E9F-9511-48C6AA7C563A}"/>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a:solidFill>
                  <a:schemeClr val="tx1"/>
                </a:solidFill>
                <a:latin typeface="+mj-lt"/>
                <a:ea typeface="+mj-ea"/>
                <a:cs typeface="+mj-cs"/>
              </a:rPr>
              <a:t>Apogée, crise et disparition des signares</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659942"/>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50432D01-3195-4A35-8A02-424C2711B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842" y="0"/>
            <a:ext cx="5336316" cy="6858000"/>
          </a:xfrm>
          <a:prstGeom prst="rect">
            <a:avLst/>
          </a:prstGeom>
        </p:spPr>
      </p:pic>
    </p:spTree>
    <p:extLst>
      <p:ext uri="{BB962C8B-B14F-4D97-AF65-F5344CB8AC3E}">
        <p14:creationId xmlns:p14="http://schemas.microsoft.com/office/powerpoint/2010/main" val="2470174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F5A0F88-7D66-4A48-8E5B-A1CD8B85C02E}"/>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a:solidFill>
                  <a:schemeClr val="tx1"/>
                </a:solidFill>
                <a:latin typeface="+mj-lt"/>
                <a:ea typeface="+mj-ea"/>
                <a:cs typeface="+mj-cs"/>
              </a:rPr>
              <a:t>Éclipse et naissance du mythe des signares</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494744"/>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146C4C7-70B9-4F38-AFDC-BCB7A1DF295F}"/>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a:solidFill>
                  <a:srgbClr val="FFFFFF"/>
                </a:solidFill>
              </a:rPr>
              <a:t>Parures signares </a:t>
            </a:r>
            <a:br>
              <a:rPr lang="en-US" sz="3000">
                <a:solidFill>
                  <a:srgbClr val="FFFFFF"/>
                </a:solidFill>
              </a:rPr>
            </a:br>
            <a:r>
              <a:rPr lang="en-US" sz="3000">
                <a:solidFill>
                  <a:srgbClr val="FFFFFF"/>
                </a:solidFill>
              </a:rPr>
              <a:t>Or, bijoux, </a:t>
            </a:r>
            <a:r>
              <a:rPr lang="en-US" sz="3000" i="1">
                <a:solidFill>
                  <a:srgbClr val="FFFFFF"/>
                </a:solidFill>
              </a:rPr>
              <a:t>panaria</a:t>
            </a:r>
            <a:r>
              <a:rPr lang="en-US" sz="3000">
                <a:solidFill>
                  <a:srgbClr val="FFFFFF"/>
                </a:solidFill>
              </a:rPr>
              <a:t>, tissus</a:t>
            </a:r>
          </a:p>
        </p:txBody>
      </p:sp>
      <p:pic>
        <p:nvPicPr>
          <p:cNvPr id="9" name="Image 8" descr="Une image contenant texte&#10;&#10;Description générée automatiquement">
            <a:extLst>
              <a:ext uri="{FF2B5EF4-FFF2-40B4-BE49-F238E27FC236}">
                <a16:creationId xmlns:a16="http://schemas.microsoft.com/office/drawing/2014/main" id="{057FC490-4419-492D-901E-59AF30178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621" y="307731"/>
            <a:ext cx="2628446" cy="3997637"/>
          </a:xfrm>
          <a:prstGeom prst="rect">
            <a:avLst/>
          </a:prstGeom>
        </p:spPr>
      </p:pic>
      <p:pic>
        <p:nvPicPr>
          <p:cNvPr id="5" name="Image 4">
            <a:extLst>
              <a:ext uri="{FF2B5EF4-FFF2-40B4-BE49-F238E27FC236}">
                <a16:creationId xmlns:a16="http://schemas.microsoft.com/office/drawing/2014/main" id="{C682EFB3-826D-43A1-8F52-5E7591528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8203" y="307731"/>
            <a:ext cx="2748375" cy="3997637"/>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texte, livre&#10;&#10;Description générée automatiquement">
            <a:extLst>
              <a:ext uri="{FF2B5EF4-FFF2-40B4-BE49-F238E27FC236}">
                <a16:creationId xmlns:a16="http://schemas.microsoft.com/office/drawing/2014/main" id="{EBE78505-C103-4304-8804-32DA38BD3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7442" y="330045"/>
            <a:ext cx="2568481" cy="3997637"/>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7146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0B0FAEA-3A06-475F-AA8C-687A850A0B9B}"/>
              </a:ext>
            </a:extLst>
          </p:cNvPr>
          <p:cNvPicPr>
            <a:picLocks noChangeAspect="1"/>
          </p:cNvPicPr>
          <p:nvPr/>
        </p:nvPicPr>
        <p:blipFill>
          <a:blip r:embed="rId2"/>
          <a:stretch>
            <a:fillRect/>
          </a:stretch>
        </p:blipFill>
        <p:spPr>
          <a:xfrm>
            <a:off x="3523488" y="0"/>
            <a:ext cx="5145024" cy="6858000"/>
          </a:xfrm>
          <a:prstGeom prst="rect">
            <a:avLst/>
          </a:prstGeom>
        </p:spPr>
      </p:pic>
    </p:spTree>
    <p:extLst>
      <p:ext uri="{BB962C8B-B14F-4D97-AF65-F5344CB8AC3E}">
        <p14:creationId xmlns:p14="http://schemas.microsoft.com/office/powerpoint/2010/main" val="11919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E47719-AE33-4C9F-9182-8AFF1AD0B105}"/>
              </a:ext>
            </a:extLst>
          </p:cNvPr>
          <p:cNvSpPr>
            <a:spLocks noGrp="1"/>
          </p:cNvSpPr>
          <p:nvPr>
            <p:ph type="title"/>
          </p:nvPr>
        </p:nvSpPr>
        <p:spPr>
          <a:xfrm>
            <a:off x="1524000" y="1122362"/>
            <a:ext cx="9144000" cy="2840037"/>
          </a:xfrm>
        </p:spPr>
        <p:txBody>
          <a:bodyPr vert="horz" lIns="91440" tIns="45720" rIns="91440" bIns="45720" rtlCol="0" anchor="b">
            <a:normAutofit fontScale="90000"/>
          </a:bodyPr>
          <a:lstStyle/>
          <a:p>
            <a:pPr algn="ctr"/>
            <a:r>
              <a:rPr lang="en-US" sz="5800" kern="1200" dirty="0">
                <a:solidFill>
                  <a:schemeClr val="tx1"/>
                </a:solidFill>
                <a:latin typeface="+mj-lt"/>
                <a:ea typeface="+mj-ea"/>
                <a:cs typeface="+mj-cs"/>
              </a:rPr>
              <a:t>Les </a:t>
            </a:r>
            <a:r>
              <a:rPr lang="en-US" sz="5800" kern="1200" dirty="0" err="1">
                <a:solidFill>
                  <a:schemeClr val="tx1"/>
                </a:solidFill>
                <a:latin typeface="+mj-lt"/>
                <a:ea typeface="+mj-ea"/>
                <a:cs typeface="+mj-cs"/>
              </a:rPr>
              <a:t>signares</a:t>
            </a:r>
            <a:r>
              <a:rPr lang="en-US" sz="5800" kern="1200" dirty="0">
                <a:solidFill>
                  <a:schemeClr val="tx1"/>
                </a:solidFill>
                <a:latin typeface="+mj-lt"/>
                <a:ea typeface="+mj-ea"/>
                <a:cs typeface="+mj-cs"/>
              </a:rPr>
              <a:t> </a:t>
            </a:r>
            <a:r>
              <a:rPr lang="en-US" sz="5800" kern="1200" dirty="0" err="1">
                <a:solidFill>
                  <a:schemeClr val="tx1"/>
                </a:solidFill>
                <a:latin typeface="+mj-lt"/>
                <a:ea typeface="+mj-ea"/>
                <a:cs typeface="+mj-cs"/>
              </a:rPr>
              <a:t>furent</a:t>
            </a:r>
            <a:r>
              <a:rPr lang="en-US" sz="5800" kern="1200" dirty="0">
                <a:solidFill>
                  <a:schemeClr val="tx1"/>
                </a:solidFill>
                <a:latin typeface="+mj-lt"/>
                <a:ea typeface="+mj-ea"/>
                <a:cs typeface="+mj-cs"/>
              </a:rPr>
              <a:t> </a:t>
            </a:r>
            <a:br>
              <a:rPr lang="en-US" sz="5800" dirty="0"/>
            </a:br>
            <a:r>
              <a:rPr lang="en-US" sz="5800" dirty="0"/>
              <a:t>…des </a:t>
            </a:r>
            <a:r>
              <a:rPr lang="en-US" sz="5800" dirty="0" err="1"/>
              <a:t>Africaines</a:t>
            </a:r>
            <a:r>
              <a:rPr lang="en-US" sz="5800" dirty="0"/>
              <a:t>, </a:t>
            </a:r>
            <a:br>
              <a:rPr lang="en-US" sz="5800" dirty="0"/>
            </a:br>
            <a:r>
              <a:rPr lang="en-US" sz="5800" dirty="0"/>
              <a:t>…</a:t>
            </a:r>
            <a:r>
              <a:rPr lang="en-US" sz="5800" kern="1200" dirty="0">
                <a:solidFill>
                  <a:schemeClr val="tx1"/>
                </a:solidFill>
                <a:latin typeface="+mj-lt"/>
                <a:ea typeface="+mj-ea"/>
                <a:cs typeface="+mj-cs"/>
              </a:rPr>
              <a:t>des femmes, </a:t>
            </a:r>
            <a:br>
              <a:rPr lang="en-US" sz="5800" kern="1200" dirty="0">
                <a:solidFill>
                  <a:schemeClr val="tx1"/>
                </a:solidFill>
                <a:latin typeface="+mj-lt"/>
                <a:ea typeface="+mj-ea"/>
                <a:cs typeface="+mj-cs"/>
              </a:rPr>
            </a:br>
            <a:r>
              <a:rPr lang="en-US" sz="5800" kern="1200" dirty="0">
                <a:solidFill>
                  <a:schemeClr val="tx1"/>
                </a:solidFill>
                <a:latin typeface="+mj-lt"/>
                <a:ea typeface="+mj-ea"/>
                <a:cs typeface="+mj-cs"/>
              </a:rPr>
              <a:t>…des femmes </a:t>
            </a:r>
            <a:r>
              <a:rPr lang="en-US" sz="5800" kern="1200" dirty="0" err="1">
                <a:solidFill>
                  <a:schemeClr val="tx1"/>
                </a:solidFill>
                <a:latin typeface="+mj-lt"/>
                <a:ea typeface="+mj-ea"/>
                <a:cs typeface="+mj-cs"/>
              </a:rPr>
              <a:t>noires</a:t>
            </a:r>
            <a:r>
              <a:rPr lang="en-US" sz="5800" kern="1200" dirty="0">
                <a:solidFill>
                  <a:schemeClr val="tx1"/>
                </a:solidFill>
                <a:latin typeface="+mj-lt"/>
                <a:ea typeface="+mj-ea"/>
                <a:cs typeface="+mj-cs"/>
              </a:rPr>
              <a:t> et </a:t>
            </a:r>
            <a:r>
              <a:rPr lang="en-US" sz="5800" kern="1200" dirty="0" err="1">
                <a:solidFill>
                  <a:schemeClr val="tx1"/>
                </a:solidFill>
                <a:latin typeface="+mj-lt"/>
                <a:ea typeface="+mj-ea"/>
                <a:cs typeface="+mj-cs"/>
              </a:rPr>
              <a:t>métisses</a:t>
            </a:r>
            <a:r>
              <a:rPr lang="en-US" sz="5800" kern="1200" dirty="0">
                <a:solidFill>
                  <a:schemeClr val="tx1"/>
                </a:solidFill>
                <a:latin typeface="+mj-lt"/>
                <a:ea typeface="+mj-ea"/>
                <a:cs typeface="+mj-cs"/>
              </a:rPr>
              <a:t>.</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611039"/>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F5A0F88-7D66-4A48-8E5B-A1CD8B85C02E}"/>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kern="1200">
                <a:solidFill>
                  <a:schemeClr val="bg1"/>
                </a:solidFill>
                <a:latin typeface="+mj-lt"/>
                <a:ea typeface="+mj-ea"/>
                <a:cs typeface="+mj-cs"/>
              </a:rPr>
              <a:t>Les signares en images</a:t>
            </a:r>
          </a:p>
        </p:txBody>
      </p:sp>
      <p:pic>
        <p:nvPicPr>
          <p:cNvPr id="4" name="Image 3" descr="Une image contenant photo, texte, peinture, assis&#10;&#10;Description générée automatiquement">
            <a:extLst>
              <a:ext uri="{FF2B5EF4-FFF2-40B4-BE49-F238E27FC236}">
                <a16:creationId xmlns:a16="http://schemas.microsoft.com/office/drawing/2014/main" id="{DDDF1FF0-38C9-4667-A4F7-A607ED391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020" y="354487"/>
            <a:ext cx="6010673" cy="6149026"/>
          </a:xfrm>
          <a:prstGeom prst="rect">
            <a:avLst/>
          </a:prstGeom>
        </p:spPr>
      </p:pic>
    </p:spTree>
    <p:extLst>
      <p:ext uri="{BB962C8B-B14F-4D97-AF65-F5344CB8AC3E}">
        <p14:creationId xmlns:p14="http://schemas.microsoft.com/office/powerpoint/2010/main" val="302942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4A6B1F-40E9-47DC-815E-410D2FC5C846}"/>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a:t>Pour conclure…</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descr="Une image contenant rideau&#10;&#10;Description générée automatiquement">
            <a:extLst>
              <a:ext uri="{FF2B5EF4-FFF2-40B4-BE49-F238E27FC236}">
                <a16:creationId xmlns:a16="http://schemas.microsoft.com/office/drawing/2014/main" id="{6A359A23-D32A-4AFD-BBA0-44B200CA8FD3}"/>
              </a:ext>
            </a:extLst>
          </p:cNvPr>
          <p:cNvPicPr>
            <a:picLocks noChangeAspect="1"/>
          </p:cNvPicPr>
          <p:nvPr/>
        </p:nvPicPr>
        <p:blipFill rotWithShape="1">
          <a:blip r:embed="rId2">
            <a:extLst>
              <a:ext uri="{28A0092B-C50C-407E-A947-70E740481C1C}">
                <a14:useLocalDpi xmlns:a14="http://schemas.microsoft.com/office/drawing/2010/main" val="0"/>
              </a:ext>
            </a:extLst>
          </a:blip>
          <a:srcRect t="17927" r="-1" b="6083"/>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96002066"/>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C8F81B-247C-4BBE-B1EB-87BB33C8A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DEA27D4C-D80F-41B3-842E-E98DDBE9B9A3}"/>
              </a:ext>
            </a:extLst>
          </p:cNvPr>
          <p:cNvSpPr txBox="1"/>
          <p:nvPr/>
        </p:nvSpPr>
        <p:spPr>
          <a:xfrm>
            <a:off x="633446" y="640081"/>
            <a:ext cx="6274590" cy="3849244"/>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6600" b="1" dirty="0">
                <a:solidFill>
                  <a:schemeClr val="bg1"/>
                </a:solidFill>
                <a:latin typeface="+mj-lt"/>
                <a:ea typeface="+mj-ea"/>
                <a:cs typeface="+mj-cs"/>
              </a:rPr>
              <a:t>… les </a:t>
            </a:r>
            <a:r>
              <a:rPr lang="en-US" sz="6600" b="1" dirty="0" err="1">
                <a:solidFill>
                  <a:schemeClr val="bg1"/>
                </a:solidFill>
                <a:latin typeface="+mj-lt"/>
                <a:ea typeface="+mj-ea"/>
                <a:cs typeface="+mj-cs"/>
              </a:rPr>
              <a:t>signares</a:t>
            </a:r>
            <a:r>
              <a:rPr lang="en-US" sz="6600" b="1" dirty="0">
                <a:solidFill>
                  <a:schemeClr val="bg1"/>
                </a:solidFill>
                <a:latin typeface="+mj-lt"/>
                <a:ea typeface="+mj-ea"/>
                <a:cs typeface="+mj-cs"/>
              </a:rPr>
              <a:t> </a:t>
            </a:r>
            <a:r>
              <a:rPr lang="en-US" sz="6600" b="1" dirty="0" err="1">
                <a:solidFill>
                  <a:schemeClr val="bg1"/>
                </a:solidFill>
                <a:latin typeface="+mj-lt"/>
                <a:ea typeface="+mj-ea"/>
                <a:cs typeface="+mj-cs"/>
              </a:rPr>
              <a:t>ont</a:t>
            </a:r>
            <a:r>
              <a:rPr lang="en-US" sz="6600" b="1" dirty="0">
                <a:solidFill>
                  <a:schemeClr val="bg1"/>
                </a:solidFill>
                <a:latin typeface="+mj-lt"/>
                <a:ea typeface="+mj-ea"/>
                <a:cs typeface="+mj-cs"/>
              </a:rPr>
              <a:t> </a:t>
            </a:r>
            <a:r>
              <a:rPr lang="en-US" sz="6600" b="1" dirty="0" err="1">
                <a:solidFill>
                  <a:schemeClr val="bg1"/>
                </a:solidFill>
                <a:latin typeface="+mj-lt"/>
                <a:ea typeface="+mj-ea"/>
                <a:cs typeface="+mj-cs"/>
              </a:rPr>
              <a:t>une</a:t>
            </a:r>
            <a:r>
              <a:rPr lang="en-US" sz="6600" b="1" dirty="0">
                <a:solidFill>
                  <a:schemeClr val="bg1"/>
                </a:solidFill>
                <a:latin typeface="+mj-lt"/>
                <a:ea typeface="+mj-ea"/>
                <a:cs typeface="+mj-cs"/>
              </a:rPr>
              <a:t> </a:t>
            </a:r>
            <a:r>
              <a:rPr lang="en-US" sz="6600" b="1" dirty="0" err="1">
                <a:solidFill>
                  <a:schemeClr val="bg1"/>
                </a:solidFill>
                <a:latin typeface="+mj-lt"/>
                <a:ea typeface="+mj-ea"/>
                <a:cs typeface="+mj-cs"/>
              </a:rPr>
              <a:t>histoire</a:t>
            </a:r>
            <a:r>
              <a:rPr lang="en-US" sz="6600" b="1" dirty="0">
                <a:solidFill>
                  <a:schemeClr val="bg1"/>
                </a:solidFill>
                <a:latin typeface="+mj-lt"/>
                <a:ea typeface="+mj-ea"/>
                <a:cs typeface="+mj-cs"/>
              </a:rPr>
              <a:t> !</a:t>
            </a:r>
          </a:p>
        </p:txBody>
      </p:sp>
      <p:pic>
        <p:nvPicPr>
          <p:cNvPr id="3" name="Image 2" descr="Une image contenant rideau&#10;&#10;Description générée automatiquement">
            <a:hlinkClick r:id="rId3"/>
            <a:extLst>
              <a:ext uri="{FF2B5EF4-FFF2-40B4-BE49-F238E27FC236}">
                <a16:creationId xmlns:a16="http://schemas.microsoft.com/office/drawing/2014/main" id="{02854137-6F78-4509-A52F-CBF7C6C8C8F7}"/>
              </a:ext>
            </a:extLst>
          </p:cNvPr>
          <p:cNvPicPr>
            <a:picLocks noChangeAspect="1"/>
          </p:cNvPicPr>
          <p:nvPr/>
        </p:nvPicPr>
        <p:blipFill rotWithShape="1">
          <a:blip r:embed="rId4">
            <a:extLst>
              <a:ext uri="{28A0092B-C50C-407E-A947-70E740481C1C}">
                <a14:useLocalDpi xmlns:a14="http://schemas.microsoft.com/office/drawing/2010/main" val="0"/>
              </a:ext>
            </a:extLst>
          </a:blip>
          <a:srcRect t="1258" r="-2" b="-2"/>
          <a:stretch/>
        </p:blipFill>
        <p:spPr>
          <a:xfrm>
            <a:off x="7552944" y="10"/>
            <a:ext cx="4636008" cy="6857990"/>
          </a:xfrm>
          <a:prstGeom prst="rect">
            <a:avLst/>
          </a:prstGeom>
        </p:spPr>
      </p:pic>
    </p:spTree>
    <p:extLst>
      <p:ext uri="{BB962C8B-B14F-4D97-AF65-F5344CB8AC3E}">
        <p14:creationId xmlns:p14="http://schemas.microsoft.com/office/powerpoint/2010/main" val="3865168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C8F81B-247C-4BBE-B1EB-87BB33C8A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DEA27D4C-D80F-41B3-842E-E98DDBE9B9A3}"/>
              </a:ext>
            </a:extLst>
          </p:cNvPr>
          <p:cNvSpPr txBox="1"/>
          <p:nvPr/>
        </p:nvSpPr>
        <p:spPr>
          <a:xfrm>
            <a:off x="633446" y="640081"/>
            <a:ext cx="6274590" cy="3849244"/>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6600" b="1" dirty="0">
                <a:solidFill>
                  <a:schemeClr val="bg1"/>
                </a:solidFill>
                <a:latin typeface="+mj-lt"/>
                <a:ea typeface="+mj-ea"/>
                <a:cs typeface="+mj-cs"/>
              </a:rPr>
              <a:t>… les </a:t>
            </a:r>
            <a:r>
              <a:rPr lang="en-US" sz="6600" b="1" dirty="0" err="1">
                <a:solidFill>
                  <a:schemeClr val="bg1"/>
                </a:solidFill>
                <a:latin typeface="+mj-lt"/>
                <a:ea typeface="+mj-ea"/>
                <a:cs typeface="+mj-cs"/>
              </a:rPr>
              <a:t>signares</a:t>
            </a:r>
            <a:r>
              <a:rPr lang="en-US" sz="6600" b="1" dirty="0">
                <a:solidFill>
                  <a:schemeClr val="bg1"/>
                </a:solidFill>
                <a:latin typeface="+mj-lt"/>
                <a:ea typeface="+mj-ea"/>
                <a:cs typeface="+mj-cs"/>
              </a:rPr>
              <a:t> </a:t>
            </a:r>
            <a:r>
              <a:rPr lang="en-US" sz="6600" b="1" dirty="0" err="1">
                <a:solidFill>
                  <a:schemeClr val="bg1"/>
                </a:solidFill>
                <a:latin typeface="+mj-lt"/>
                <a:ea typeface="+mj-ea"/>
                <a:cs typeface="+mj-cs"/>
              </a:rPr>
              <a:t>ont</a:t>
            </a:r>
            <a:r>
              <a:rPr lang="en-US" sz="6600" b="1" dirty="0">
                <a:solidFill>
                  <a:schemeClr val="bg1"/>
                </a:solidFill>
                <a:latin typeface="+mj-lt"/>
                <a:ea typeface="+mj-ea"/>
                <a:cs typeface="+mj-cs"/>
              </a:rPr>
              <a:t> </a:t>
            </a:r>
            <a:r>
              <a:rPr lang="en-US" sz="6600" b="1" dirty="0" err="1">
                <a:solidFill>
                  <a:schemeClr val="bg1"/>
                </a:solidFill>
                <a:latin typeface="+mj-lt"/>
                <a:ea typeface="+mj-ea"/>
                <a:cs typeface="+mj-cs"/>
              </a:rPr>
              <a:t>une</a:t>
            </a:r>
            <a:r>
              <a:rPr lang="en-US" sz="6600" b="1" dirty="0">
                <a:solidFill>
                  <a:schemeClr val="bg1"/>
                </a:solidFill>
                <a:latin typeface="+mj-lt"/>
                <a:ea typeface="+mj-ea"/>
                <a:cs typeface="+mj-cs"/>
              </a:rPr>
              <a:t> </a:t>
            </a:r>
            <a:r>
              <a:rPr lang="en-US" sz="6600" b="1" dirty="0" err="1">
                <a:solidFill>
                  <a:schemeClr val="bg1"/>
                </a:solidFill>
                <a:latin typeface="+mj-lt"/>
                <a:ea typeface="+mj-ea"/>
                <a:cs typeface="+mj-cs"/>
              </a:rPr>
              <a:t>histoire</a:t>
            </a:r>
            <a:r>
              <a:rPr lang="en-US" sz="6600" b="1" dirty="0">
                <a:solidFill>
                  <a:schemeClr val="bg1"/>
                </a:solidFill>
                <a:latin typeface="+mj-lt"/>
                <a:ea typeface="+mj-ea"/>
                <a:cs typeface="+mj-cs"/>
              </a:rPr>
              <a:t> !</a:t>
            </a:r>
          </a:p>
        </p:txBody>
      </p:sp>
      <p:pic>
        <p:nvPicPr>
          <p:cNvPr id="3" name="Image 2" descr="Une image contenant rideau&#10;&#10;Description générée automatiquement">
            <a:hlinkClick r:id="rId3"/>
            <a:extLst>
              <a:ext uri="{FF2B5EF4-FFF2-40B4-BE49-F238E27FC236}">
                <a16:creationId xmlns:a16="http://schemas.microsoft.com/office/drawing/2014/main" id="{02854137-6F78-4509-A52F-CBF7C6C8C8F7}"/>
              </a:ext>
            </a:extLst>
          </p:cNvPr>
          <p:cNvPicPr>
            <a:picLocks noChangeAspect="1"/>
          </p:cNvPicPr>
          <p:nvPr/>
        </p:nvPicPr>
        <p:blipFill rotWithShape="1">
          <a:blip r:embed="rId4">
            <a:extLst>
              <a:ext uri="{28A0092B-C50C-407E-A947-70E740481C1C}">
                <a14:useLocalDpi xmlns:a14="http://schemas.microsoft.com/office/drawing/2010/main" val="0"/>
              </a:ext>
            </a:extLst>
          </a:blip>
          <a:srcRect t="1258" r="-2" b="-2"/>
          <a:stretch/>
        </p:blipFill>
        <p:spPr>
          <a:xfrm>
            <a:off x="7552944" y="10"/>
            <a:ext cx="4636008" cy="6857990"/>
          </a:xfrm>
          <a:prstGeom prst="rect">
            <a:avLst/>
          </a:prstGeom>
        </p:spPr>
      </p:pic>
      <p:sp>
        <p:nvSpPr>
          <p:cNvPr id="2" name="ZoneTexte 1">
            <a:extLst>
              <a:ext uri="{FF2B5EF4-FFF2-40B4-BE49-F238E27FC236}">
                <a16:creationId xmlns:a16="http://schemas.microsoft.com/office/drawing/2014/main" id="{1EE47DAC-A4FF-4AE4-8067-D65FF525F2FE}"/>
              </a:ext>
            </a:extLst>
          </p:cNvPr>
          <p:cNvSpPr txBox="1"/>
          <p:nvPr/>
        </p:nvSpPr>
        <p:spPr>
          <a:xfrm>
            <a:off x="3514432" y="5348613"/>
            <a:ext cx="3662981" cy="1077218"/>
          </a:xfrm>
          <a:prstGeom prst="rect">
            <a:avLst/>
          </a:prstGeom>
          <a:noFill/>
        </p:spPr>
        <p:txBody>
          <a:bodyPr wrap="square" rtlCol="0">
            <a:spAutoFit/>
          </a:bodyPr>
          <a:lstStyle/>
          <a:p>
            <a:pPr algn="r"/>
            <a:r>
              <a:rPr lang="fr-FR" sz="3200" b="1" dirty="0">
                <a:solidFill>
                  <a:schemeClr val="bg1"/>
                </a:solidFill>
              </a:rPr>
              <a:t>www.signares.fr</a:t>
            </a:r>
          </a:p>
          <a:p>
            <a:pPr algn="r"/>
            <a:r>
              <a:rPr lang="fr-FR" sz="3200" b="1" dirty="0">
                <a:solidFill>
                  <a:schemeClr val="bg1"/>
                </a:solidFill>
              </a:rPr>
              <a:t>www.sfhom.com</a:t>
            </a:r>
          </a:p>
        </p:txBody>
      </p:sp>
    </p:spTree>
    <p:extLst>
      <p:ext uri="{BB962C8B-B14F-4D97-AF65-F5344CB8AC3E}">
        <p14:creationId xmlns:p14="http://schemas.microsoft.com/office/powerpoint/2010/main" val="1159610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A2F6FB-B5E7-47BD-A3E8-A9CC6F3B0B1A}"/>
              </a:ext>
            </a:extLst>
          </p:cNvPr>
          <p:cNvSpPr>
            <a:spLocks noGrp="1"/>
          </p:cNvSpPr>
          <p:nvPr>
            <p:ph type="title"/>
          </p:nvPr>
        </p:nvSpPr>
        <p:spPr>
          <a:xfrm>
            <a:off x="838200" y="1770611"/>
            <a:ext cx="10515600" cy="1658389"/>
          </a:xfrm>
        </p:spPr>
        <p:txBody>
          <a:bodyPr>
            <a:normAutofit/>
          </a:bodyPr>
          <a:lstStyle/>
          <a:p>
            <a:pPr algn="just"/>
            <a:r>
              <a:rPr lang="fr-FR" sz="2800" dirty="0">
                <a:solidFill>
                  <a:schemeClr val="bg1"/>
                </a:solidFill>
              </a:rPr>
              <a:t>Le paysan africain, qui depuis des millénaires, vit avec les saisons, dont l'idéal de vie est d'être en harmonie avec la nature, ne connaît que l'éternel recommencement du temps rythmé par la répétition sans fin des mêmes gestes et des mêmes paroles. »</a:t>
            </a:r>
            <a:endParaRPr lang="fr-FR" sz="4000" dirty="0">
              <a:solidFill>
                <a:schemeClr val="bg1"/>
              </a:solidFill>
            </a:endParaRPr>
          </a:p>
        </p:txBody>
      </p:sp>
      <p:sp>
        <p:nvSpPr>
          <p:cNvPr id="3" name="Espace réservé du contenu 2">
            <a:extLst>
              <a:ext uri="{FF2B5EF4-FFF2-40B4-BE49-F238E27FC236}">
                <a16:creationId xmlns:a16="http://schemas.microsoft.com/office/drawing/2014/main" id="{B591E0C5-032D-4414-B8D5-1A034CD8A077}"/>
              </a:ext>
            </a:extLst>
          </p:cNvPr>
          <p:cNvSpPr>
            <a:spLocks noGrp="1"/>
          </p:cNvSpPr>
          <p:nvPr>
            <p:ph idx="1"/>
          </p:nvPr>
        </p:nvSpPr>
        <p:spPr>
          <a:xfrm>
            <a:off x="838200" y="5913717"/>
            <a:ext cx="10515600" cy="791285"/>
          </a:xfrm>
        </p:spPr>
        <p:txBody>
          <a:bodyPr>
            <a:normAutofit/>
          </a:bodyPr>
          <a:lstStyle/>
          <a:p>
            <a:pPr marL="0" indent="0">
              <a:buNone/>
            </a:pPr>
            <a:r>
              <a:rPr lang="fr-FR" sz="2400" dirty="0">
                <a:solidFill>
                  <a:schemeClr val="bg1"/>
                </a:solidFill>
                <a:hlinkClick r:id="rId3">
                  <a:extLst>
                    <a:ext uri="{A12FA001-AC4F-418D-AE19-62706E023703}">
                      <ahyp:hlinkClr xmlns:ahyp="http://schemas.microsoft.com/office/drawing/2018/hyperlinkcolor" val="tx"/>
                    </a:ext>
                  </a:extLst>
                </a:hlinkClick>
              </a:rPr>
              <a:t>Discours du Président de la République</a:t>
            </a:r>
            <a:r>
              <a:rPr lang="fr-FR" sz="2400" dirty="0">
                <a:solidFill>
                  <a:schemeClr val="bg1"/>
                </a:solidFill>
              </a:rPr>
              <a:t> Nicolas Sarkozy à Dakar (26 juillet 2007), rédigé par son conseiller spécial, Henri </a:t>
            </a:r>
            <a:r>
              <a:rPr lang="fr-FR" sz="2400" dirty="0" err="1">
                <a:solidFill>
                  <a:schemeClr val="bg1"/>
                </a:solidFill>
              </a:rPr>
              <a:t>Guaino</a:t>
            </a:r>
            <a:r>
              <a:rPr lang="fr-FR" sz="2400" dirty="0">
                <a:solidFill>
                  <a:schemeClr val="bg1"/>
                </a:solidFill>
              </a:rPr>
              <a:t>.</a:t>
            </a:r>
          </a:p>
        </p:txBody>
      </p:sp>
      <p:sp>
        <p:nvSpPr>
          <p:cNvPr id="4" name="ZoneTexte 3">
            <a:extLst>
              <a:ext uri="{FF2B5EF4-FFF2-40B4-BE49-F238E27FC236}">
                <a16:creationId xmlns:a16="http://schemas.microsoft.com/office/drawing/2014/main" id="{40AC32B2-3887-4420-9BD1-97139CA04862}"/>
              </a:ext>
            </a:extLst>
          </p:cNvPr>
          <p:cNvSpPr txBox="1"/>
          <p:nvPr/>
        </p:nvSpPr>
        <p:spPr>
          <a:xfrm>
            <a:off x="838200" y="548640"/>
            <a:ext cx="10515600" cy="1323439"/>
          </a:xfrm>
          <a:prstGeom prst="rect">
            <a:avLst/>
          </a:prstGeom>
          <a:noFill/>
        </p:spPr>
        <p:txBody>
          <a:bodyPr wrap="square" rtlCol="0">
            <a:spAutoFit/>
          </a:bodyPr>
          <a:lstStyle/>
          <a:p>
            <a:r>
              <a:rPr lang="fr-FR" sz="4000" dirty="0">
                <a:solidFill>
                  <a:schemeClr val="bg1"/>
                </a:solidFill>
              </a:rPr>
              <a:t>«</a:t>
            </a:r>
            <a:r>
              <a:rPr lang="fr-FR" sz="3200" dirty="0">
                <a:solidFill>
                  <a:schemeClr val="bg1"/>
                </a:solidFill>
              </a:rPr>
              <a:t> </a:t>
            </a:r>
            <a:r>
              <a:rPr lang="fr-FR" sz="4000" dirty="0">
                <a:solidFill>
                  <a:schemeClr val="bg1"/>
                </a:solidFill>
              </a:rPr>
              <a:t>Le drame de l'Afrique, c'est que </a:t>
            </a:r>
            <a:r>
              <a:rPr lang="fr-FR" sz="4000" b="1" dirty="0">
                <a:solidFill>
                  <a:schemeClr val="bg1"/>
                </a:solidFill>
              </a:rPr>
              <a:t>l'homme africain n'est pas assez entré dans l'histoire</a:t>
            </a:r>
            <a:r>
              <a:rPr lang="fr-FR" sz="4000" dirty="0">
                <a:solidFill>
                  <a:schemeClr val="bg1"/>
                </a:solidFill>
              </a:rPr>
              <a:t>.</a:t>
            </a:r>
          </a:p>
        </p:txBody>
      </p:sp>
      <p:pic>
        <p:nvPicPr>
          <p:cNvPr id="6" name="Image 5" descr="Une image contenant personne, homme, avant, complet&#10;&#10;Description générée automatiquement">
            <a:extLst>
              <a:ext uri="{FF2B5EF4-FFF2-40B4-BE49-F238E27FC236}">
                <a16:creationId xmlns:a16="http://schemas.microsoft.com/office/drawing/2014/main" id="{00EAD69C-4CC8-4139-B82A-9F6ADCCC4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8147" y="3372715"/>
            <a:ext cx="3060441" cy="2526492"/>
          </a:xfrm>
          <a:prstGeom prst="rect">
            <a:avLst/>
          </a:prstGeom>
        </p:spPr>
      </p:pic>
    </p:spTree>
    <p:extLst>
      <p:ext uri="{BB962C8B-B14F-4D97-AF65-F5344CB8AC3E}">
        <p14:creationId xmlns:p14="http://schemas.microsoft.com/office/powerpoint/2010/main" val="1165533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28C6D97-997A-41AC-904D-D5008EECF4D2}"/>
              </a:ext>
            </a:extLst>
          </p:cNvPr>
          <p:cNvSpPr>
            <a:spLocks noGrp="1"/>
          </p:cNvSpPr>
          <p:nvPr>
            <p:ph idx="1"/>
          </p:nvPr>
        </p:nvSpPr>
        <p:spPr>
          <a:xfrm>
            <a:off x="670249" y="547331"/>
            <a:ext cx="10515600" cy="4351338"/>
          </a:xfrm>
        </p:spPr>
        <p:txBody>
          <a:bodyPr/>
          <a:lstStyle/>
          <a:p>
            <a:pPr marL="0" indent="0" algn="ctr">
              <a:buNone/>
            </a:pPr>
            <a:r>
              <a:rPr lang="fr-FR" sz="4800" b="1" dirty="0"/>
              <a:t>L’Afrique a une histoire…</a:t>
            </a:r>
            <a:endParaRPr lang="fr-FR" sz="3600" dirty="0"/>
          </a:p>
          <a:p>
            <a:pPr marL="0" indent="0">
              <a:buNone/>
            </a:pPr>
            <a:r>
              <a:rPr lang="fr-FR" i="1" dirty="0"/>
              <a:t>L'Afrique de Sarkozy - Un déni d'histoire</a:t>
            </a:r>
            <a:r>
              <a:rPr lang="fr-FR" dirty="0"/>
              <a:t>, Jean-Pierre Chrétien </a:t>
            </a:r>
            <a:r>
              <a:rPr lang="fr-FR" dirty="0" err="1"/>
              <a:t>dir</a:t>
            </a:r>
            <a:r>
              <a:rPr lang="fr-FR" dirty="0"/>
              <a:t>, 2008</a:t>
            </a:r>
          </a:p>
          <a:p>
            <a:endParaRPr lang="fr-FR" dirty="0"/>
          </a:p>
        </p:txBody>
      </p:sp>
      <p:pic>
        <p:nvPicPr>
          <p:cNvPr id="5" name="Image 4" descr="Une image contenant capture d’écran, dessin&#10;&#10;Description générée automatiquement">
            <a:extLst>
              <a:ext uri="{FF2B5EF4-FFF2-40B4-BE49-F238E27FC236}">
                <a16:creationId xmlns:a16="http://schemas.microsoft.com/office/drawing/2014/main" id="{5DC7B776-24E9-4F57-B375-EA8E5C1E6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140" y="2037235"/>
            <a:ext cx="2699169" cy="4152220"/>
          </a:xfrm>
          <a:prstGeom prst="rect">
            <a:avLst/>
          </a:prstGeom>
        </p:spPr>
      </p:pic>
    </p:spTree>
    <p:extLst>
      <p:ext uri="{BB962C8B-B14F-4D97-AF65-F5344CB8AC3E}">
        <p14:creationId xmlns:p14="http://schemas.microsoft.com/office/powerpoint/2010/main" val="1054071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28C6D97-997A-41AC-904D-D5008EECF4D2}"/>
              </a:ext>
            </a:extLst>
          </p:cNvPr>
          <p:cNvSpPr>
            <a:spLocks noGrp="1"/>
          </p:cNvSpPr>
          <p:nvPr>
            <p:ph idx="1"/>
          </p:nvPr>
        </p:nvSpPr>
        <p:spPr>
          <a:xfrm>
            <a:off x="670249" y="547331"/>
            <a:ext cx="10515600" cy="4351338"/>
          </a:xfrm>
        </p:spPr>
        <p:txBody>
          <a:bodyPr/>
          <a:lstStyle/>
          <a:p>
            <a:pPr marL="0" indent="0" algn="ctr">
              <a:buNone/>
            </a:pPr>
            <a:r>
              <a:rPr lang="fr-FR" sz="4800" b="1" dirty="0"/>
              <a:t>L’Afrique a une histoire…</a:t>
            </a:r>
            <a:endParaRPr lang="fr-FR" sz="3600" dirty="0"/>
          </a:p>
          <a:p>
            <a:endParaRPr lang="fr-FR" dirty="0"/>
          </a:p>
        </p:txBody>
      </p:sp>
      <p:pic>
        <p:nvPicPr>
          <p:cNvPr id="7" name="Image 6" descr="Une image contenant photo, couvert, botte, nombreux&#10;&#10;Description générée automatiquement">
            <a:extLst>
              <a:ext uri="{FF2B5EF4-FFF2-40B4-BE49-F238E27FC236}">
                <a16:creationId xmlns:a16="http://schemas.microsoft.com/office/drawing/2014/main" id="{FA83D6D9-31DB-4EBA-87E8-E1E13E29E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355" y="1873060"/>
            <a:ext cx="7813747" cy="4065874"/>
          </a:xfrm>
          <a:prstGeom prst="rect">
            <a:avLst/>
          </a:prstGeom>
        </p:spPr>
      </p:pic>
      <p:sp>
        <p:nvSpPr>
          <p:cNvPr id="8" name="ZoneTexte 7">
            <a:extLst>
              <a:ext uri="{FF2B5EF4-FFF2-40B4-BE49-F238E27FC236}">
                <a16:creationId xmlns:a16="http://schemas.microsoft.com/office/drawing/2014/main" id="{378CA67A-12D2-4031-95EA-46D56421371F}"/>
              </a:ext>
            </a:extLst>
          </p:cNvPr>
          <p:cNvSpPr txBox="1"/>
          <p:nvPr/>
        </p:nvSpPr>
        <p:spPr>
          <a:xfrm>
            <a:off x="2718168" y="6088425"/>
            <a:ext cx="6553200" cy="369332"/>
          </a:xfrm>
          <a:prstGeom prst="rect">
            <a:avLst/>
          </a:prstGeom>
          <a:noFill/>
        </p:spPr>
        <p:txBody>
          <a:bodyPr wrap="square" rtlCol="0">
            <a:spAutoFit/>
          </a:bodyPr>
          <a:lstStyle/>
          <a:p>
            <a:r>
              <a:rPr lang="fr-FR" i="1" dirty="0">
                <a:hlinkClick r:id="rId4"/>
              </a:rPr>
              <a:t>Histoire générale de l’Afrique</a:t>
            </a:r>
            <a:r>
              <a:rPr lang="fr-FR" dirty="0"/>
              <a:t>, UNESCO, 1980-1999, en 8 volumes.</a:t>
            </a:r>
          </a:p>
        </p:txBody>
      </p:sp>
    </p:spTree>
    <p:extLst>
      <p:ext uri="{BB962C8B-B14F-4D97-AF65-F5344CB8AC3E}">
        <p14:creationId xmlns:p14="http://schemas.microsoft.com/office/powerpoint/2010/main" val="1102278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7BA1AA7-9438-4427-B3E5-8E42DB5DADE5}"/>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4200" dirty="0">
                <a:solidFill>
                  <a:srgbClr val="FFFFFF"/>
                </a:solidFill>
              </a:rPr>
              <a:t>Sans </a:t>
            </a:r>
            <a:r>
              <a:rPr lang="en-US" sz="4200" dirty="0" err="1">
                <a:solidFill>
                  <a:srgbClr val="FFFFFF"/>
                </a:solidFill>
              </a:rPr>
              <a:t>oublier</a:t>
            </a:r>
            <a:r>
              <a:rPr lang="en-US" sz="4200" dirty="0">
                <a:solidFill>
                  <a:srgbClr val="FFFFFF"/>
                </a:solidFill>
              </a:rPr>
              <a:t> la </a:t>
            </a:r>
            <a:r>
              <a:rPr lang="en-US" sz="4200" i="1" dirty="0">
                <a:solidFill>
                  <a:srgbClr val="FFFFFF"/>
                </a:solidFill>
              </a:rPr>
              <a:t>Cambridge History of Africa</a:t>
            </a:r>
            <a:r>
              <a:rPr lang="en-US" sz="4200" dirty="0">
                <a:solidFill>
                  <a:srgbClr val="FFFFFF"/>
                </a:solidFill>
              </a:rPr>
              <a:t>, 8 volumes.</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Image 4" descr="Une image contenant extérieur, texte, signe, alimentation&#10;&#10;Description générée automatiquement">
            <a:extLst>
              <a:ext uri="{FF2B5EF4-FFF2-40B4-BE49-F238E27FC236}">
                <a16:creationId xmlns:a16="http://schemas.microsoft.com/office/drawing/2014/main" id="{9155FD59-A01D-4891-8D54-9C389C738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302" y="2426818"/>
            <a:ext cx="2628446" cy="3997637"/>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89A796C6-81A6-4EAE-9E2A-536606BBD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073" y="2870700"/>
            <a:ext cx="5455917" cy="3109872"/>
          </a:xfrm>
          <a:prstGeom prst="rect">
            <a:avLst/>
          </a:prstGeom>
        </p:spPr>
      </p:pic>
    </p:spTree>
    <p:extLst>
      <p:ext uri="{BB962C8B-B14F-4D97-AF65-F5344CB8AC3E}">
        <p14:creationId xmlns:p14="http://schemas.microsoft.com/office/powerpoint/2010/main" val="413111473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4066</Words>
  <Application>Microsoft Office PowerPoint</Application>
  <PresentationFormat>Grand écran</PresentationFormat>
  <Paragraphs>290</Paragraphs>
  <Slides>53</Slides>
  <Notes>42</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53</vt:i4>
      </vt:variant>
    </vt:vector>
  </HeadingPairs>
  <TitlesOfParts>
    <vt:vector size="57" baseType="lpstr">
      <vt:lpstr>Arial</vt:lpstr>
      <vt:lpstr>Calibri</vt:lpstr>
      <vt:lpstr>Garamond</vt:lpstr>
      <vt:lpstr>Thème Office</vt:lpstr>
      <vt:lpstr>Présentation PowerPoint</vt:lpstr>
      <vt:lpstr>Présentation PowerPoint</vt:lpstr>
      <vt:lpstr>Présentation PowerPoint</vt:lpstr>
      <vt:lpstr>Présentation PowerPoint</vt:lpstr>
      <vt:lpstr>Les signares furent  …des Africaines,  …des femmes,  …des femmes noires et métisses.</vt:lpstr>
      <vt:lpstr>Le paysan africain, qui depuis des millénaires, vit avec les saisons, dont l'idéal de vie est d'être en harmonie avec la nature, ne connaît que l'éternel recommencement du temps rythmé par la répétition sans fin des mêmes gestes et des mêmes paroles. »</vt:lpstr>
      <vt:lpstr>Présentation PowerPoint</vt:lpstr>
      <vt:lpstr>Présentation PowerPoint</vt:lpstr>
      <vt:lpstr>Sans oublier la Cambridge History of Africa, 8 volumes.</vt:lpstr>
      <vt:lpstr>Création de la chaire d’histoire et d’archéologie des mondes africains au Collège de France François-Xavier Fauvelle - séance inaugurale le 3 octobre 2019 -</vt:lpstr>
      <vt:lpstr>Les Africaines, aussi, ont une histoire…</vt:lpstr>
      <vt:lpstr>Le métissage, un objet d’étude  en histoire &amp; en anthropologie</vt:lpstr>
      <vt:lpstr>Présentation PowerPoint</vt:lpstr>
      <vt:lpstr>Présentation PowerPoint</vt:lpstr>
      <vt:lpstr>Présentation PowerPoint</vt:lpstr>
      <vt:lpstr>Au-delà des mythes, des confusions et des anachronismes…</vt:lpstr>
      <vt:lpstr>La beauté du métis…</vt:lpstr>
      <vt:lpstr>La beauté du métis…</vt:lpstr>
      <vt:lpstr>De l’anachronisme… à la confusion</vt:lpstr>
      <vt:lpstr>Ainsi, il ne faut pas confondre les signares et :   - les Luso-Africains (qui les précèdent)   - les Eurafricains (catégorie qui comprend  notamment les signares ou bien encore les Luso-Africains) </vt:lpstr>
      <vt:lpstr>La communauté métisse sénégalaise (femmes &amp; hommes)</vt:lpstr>
      <vt:lpstr>Autour de la communauté métisse : des ouvrages et thèses inédites</vt:lpstr>
      <vt:lpstr>Le précédent luso-africain &amp;  les intermédiaires eurafricains sur la côte de Haute-Guinée  &amp; Sénégambie</vt:lpstr>
      <vt:lpstr>Présentation PowerPoint</vt:lpstr>
      <vt:lpstr>Luso-africains et créolisation</vt:lpstr>
      <vt:lpstr>Le temps des comptoirs et l’émergence des cultures eurafricaines</vt:lpstr>
      <vt:lpstr>Intermédiaires eurafricains d’Afrique occidentale</vt:lpstr>
      <vt:lpstr>Alors, qui étaient les signares ?   Les signares étaient un groupe de femmes noires et métisses, à la sociabilité spécifique, qui ont vécu dans les comptoirs puis villes coloniales de Gorée et de Saint-Louis du Sénégal, pour l’essentiel entre 1750 et 1850. </vt:lpstr>
      <vt:lpstr>La présence française en Afrique de l’Ouest</vt:lpstr>
      <vt:lpstr>Le contexte insulaire et urbain  à Saint-Louis et Gorée</vt:lpstr>
      <vt:lpstr>L’environnement  ouest africain</vt:lpstr>
      <vt:lpstr>L’environnement  ouest africain</vt:lpstr>
      <vt:lpstr>Le contexte de la Traite</vt:lpstr>
      <vt:lpstr>Le contexte de la Traite</vt:lpstr>
      <vt:lpstr>Présentation PowerPoint</vt:lpstr>
      <vt:lpstr>Les sources concernant  les signares</vt:lpstr>
      <vt:lpstr>Un témoin particulier, l’Abbé Boilat</vt:lpstr>
      <vt:lpstr>Un livre remarquable pour ses lithographies &amp; son approche ethnographique, par un témoin "de l’intérieur"</vt:lpstr>
      <vt:lpstr>La sociabilité signare</vt:lpstr>
      <vt:lpstr>Présentation PowerPoint</vt:lpstr>
      <vt:lpstr>Les mariages  à la mode du pays</vt:lpstr>
      <vt:lpstr>Présentation PowerPoint</vt:lpstr>
      <vt:lpstr>Les « faux mariages »  à la mode du pays</vt:lpstr>
      <vt:lpstr>Le mariage  à la mode du pays : un mariage de raison et d’intérêt </vt:lpstr>
      <vt:lpstr>Apogée, crise et disparition des signares</vt:lpstr>
      <vt:lpstr>Présentation PowerPoint</vt:lpstr>
      <vt:lpstr>Éclipse et naissance du mythe des signares</vt:lpstr>
      <vt:lpstr>Parures signares  Or, bijoux, panaria, tissus</vt:lpstr>
      <vt:lpstr>Présentation PowerPoint</vt:lpstr>
      <vt:lpstr>Les signares en images</vt:lpstr>
      <vt:lpstr>Pour conclure…</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guill</dc:creator>
  <cp:lastModifiedBy>guill</cp:lastModifiedBy>
  <cp:revision>3</cp:revision>
  <dcterms:created xsi:type="dcterms:W3CDTF">2020-02-12T15:49:31Z</dcterms:created>
  <dcterms:modified xsi:type="dcterms:W3CDTF">2020-02-12T16:06:51Z</dcterms:modified>
</cp:coreProperties>
</file>