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8"/>
  </p:notesMasterIdLst>
  <p:sldIdLst>
    <p:sldId id="256" r:id="rId2"/>
    <p:sldId id="266" r:id="rId3"/>
    <p:sldId id="320" r:id="rId4"/>
    <p:sldId id="348" r:id="rId5"/>
    <p:sldId id="315" r:id="rId6"/>
    <p:sldId id="293" r:id="rId7"/>
    <p:sldId id="355" r:id="rId8"/>
    <p:sldId id="324" r:id="rId9"/>
    <p:sldId id="268" r:id="rId10"/>
    <p:sldId id="265" r:id="rId11"/>
    <p:sldId id="258" r:id="rId12"/>
    <p:sldId id="259" r:id="rId13"/>
    <p:sldId id="264" r:id="rId14"/>
    <p:sldId id="269" r:id="rId15"/>
    <p:sldId id="262" r:id="rId16"/>
    <p:sldId id="303" r:id="rId17"/>
    <p:sldId id="257" r:id="rId18"/>
    <p:sldId id="325" r:id="rId19"/>
    <p:sldId id="279" r:id="rId20"/>
    <p:sldId id="308" r:id="rId21"/>
    <p:sldId id="316" r:id="rId22"/>
    <p:sldId id="299" r:id="rId23"/>
    <p:sldId id="291" r:id="rId24"/>
    <p:sldId id="273" r:id="rId25"/>
    <p:sldId id="287" r:id="rId26"/>
    <p:sldId id="274" r:id="rId27"/>
    <p:sldId id="290" r:id="rId28"/>
    <p:sldId id="288" r:id="rId29"/>
    <p:sldId id="307" r:id="rId30"/>
    <p:sldId id="289" r:id="rId31"/>
    <p:sldId id="294" r:id="rId32"/>
    <p:sldId id="309" r:id="rId33"/>
    <p:sldId id="322" r:id="rId34"/>
    <p:sldId id="321" r:id="rId35"/>
    <p:sldId id="323" r:id="rId36"/>
    <p:sldId id="306" r:id="rId37"/>
    <p:sldId id="313" r:id="rId38"/>
    <p:sldId id="330" r:id="rId39"/>
    <p:sldId id="350" r:id="rId40"/>
    <p:sldId id="352" r:id="rId41"/>
    <p:sldId id="354" r:id="rId42"/>
    <p:sldId id="349" r:id="rId43"/>
    <p:sldId id="305" r:id="rId44"/>
    <p:sldId id="296" r:id="rId45"/>
    <p:sldId id="329" r:id="rId46"/>
    <p:sldId id="314" r:id="rId47"/>
    <p:sldId id="297" r:id="rId48"/>
    <p:sldId id="298" r:id="rId49"/>
    <p:sldId id="327" r:id="rId50"/>
    <p:sldId id="317" r:id="rId51"/>
    <p:sldId id="318" r:id="rId52"/>
    <p:sldId id="331" r:id="rId53"/>
    <p:sldId id="333" r:id="rId54"/>
    <p:sldId id="334" r:id="rId55"/>
    <p:sldId id="335" r:id="rId56"/>
    <p:sldId id="341" r:id="rId57"/>
    <p:sldId id="332" r:id="rId58"/>
    <p:sldId id="339" r:id="rId59"/>
    <p:sldId id="328" r:id="rId60"/>
    <p:sldId id="337" r:id="rId61"/>
    <p:sldId id="338" r:id="rId62"/>
    <p:sldId id="340" r:id="rId63"/>
    <p:sldId id="295" r:id="rId64"/>
    <p:sldId id="310" r:id="rId65"/>
    <p:sldId id="336" r:id="rId66"/>
    <p:sldId id="301" r:id="rId67"/>
    <p:sldId id="319" r:id="rId68"/>
    <p:sldId id="342" r:id="rId69"/>
    <p:sldId id="302" r:id="rId70"/>
    <p:sldId id="261" r:id="rId71"/>
    <p:sldId id="300" r:id="rId72"/>
    <p:sldId id="343" r:id="rId73"/>
    <p:sldId id="344" r:id="rId74"/>
    <p:sldId id="345" r:id="rId75"/>
    <p:sldId id="346" r:id="rId76"/>
    <p:sldId id="347" r:id="rId7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uill" initials="g" lastIdx="1" clrIdx="0">
    <p:extLst>
      <p:ext uri="{19B8F6BF-5375-455C-9EA6-DF929625EA0E}">
        <p15:presenceInfo xmlns:p15="http://schemas.microsoft.com/office/powerpoint/2012/main" userId="gui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66783" autoAdjust="0"/>
  </p:normalViewPr>
  <p:slideViewPr>
    <p:cSldViewPr snapToGrid="0">
      <p:cViewPr varScale="1">
        <p:scale>
          <a:sx n="172" d="100"/>
          <a:sy n="172" d="100"/>
        </p:scale>
        <p:origin x="3192"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4B3102-B781-4FFC-8D79-0E5ED36FD71F}" type="datetimeFigureOut">
              <a:rPr lang="fr-FR" smtClean="0"/>
              <a:t>01/12/2021</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4544A9-AEA5-4F8E-97AE-70FDCD6595A4}" type="slidenum">
              <a:rPr lang="fr-FR" smtClean="0"/>
              <a:t>‹N°›</a:t>
            </a:fld>
            <a:endParaRPr lang="fr-FR"/>
          </a:p>
        </p:txBody>
      </p:sp>
    </p:spTree>
    <p:extLst>
      <p:ext uri="{BB962C8B-B14F-4D97-AF65-F5344CB8AC3E}">
        <p14:creationId xmlns:p14="http://schemas.microsoft.com/office/powerpoint/2010/main" val="1321021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gallica.bnf.fr/ark:/12148/btv1b530672939.r" TargetMode="External"/><Relationship Id="rId7" Type="http://schemas.openxmlformats.org/officeDocument/2006/relationships/hyperlink" Target="https://gallica.bnf.fr/ark:/12148/btv1b53067296n/" TargetMode="External"/><Relationship Id="rId2" Type="http://schemas.openxmlformats.org/officeDocument/2006/relationships/slide" Target="../slides/slide38.xml"/><Relationship Id="rId1" Type="http://schemas.openxmlformats.org/officeDocument/2006/relationships/notesMaster" Target="../notesMasters/notesMaster1.xml"/><Relationship Id="rId6" Type="http://schemas.openxmlformats.org/officeDocument/2006/relationships/hyperlink" Target="https://gallica.bnf.fr/ark:/12148/btv1b530672956/" TargetMode="External"/><Relationship Id="rId5" Type="http://schemas.openxmlformats.org/officeDocument/2006/relationships/hyperlink" Target="https://gallica.bnf.fr/ark:/12148/btv1b53067294r/" TargetMode="External"/><Relationship Id="rId4" Type="http://schemas.openxmlformats.org/officeDocument/2006/relationships/hyperlink" Target="https://gallica.bnf.fr/ark:/12148/btv1b53067292v" TargetMode="Externa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gallica.bnf.fr/ark:/12148/btv1b530672939.r" TargetMode="External"/><Relationship Id="rId7" Type="http://schemas.openxmlformats.org/officeDocument/2006/relationships/hyperlink" Target="https://gallica.bnf.fr/ark:/12148/btv1b53067296n/" TargetMode="External"/><Relationship Id="rId2" Type="http://schemas.openxmlformats.org/officeDocument/2006/relationships/slide" Target="../slides/slide39.xml"/><Relationship Id="rId1" Type="http://schemas.openxmlformats.org/officeDocument/2006/relationships/notesMaster" Target="../notesMasters/notesMaster1.xml"/><Relationship Id="rId6" Type="http://schemas.openxmlformats.org/officeDocument/2006/relationships/hyperlink" Target="https://gallica.bnf.fr/ark:/12148/btv1b530672956/" TargetMode="External"/><Relationship Id="rId5" Type="http://schemas.openxmlformats.org/officeDocument/2006/relationships/hyperlink" Target="https://gallica.bnf.fr/ark:/12148/btv1b53067294r/" TargetMode="External"/><Relationship Id="rId4" Type="http://schemas.openxmlformats.org/officeDocument/2006/relationships/hyperlink" Target="https://gallica.bnf.fr/ark:/12148/btv1b53067292v" TargetMode="Externa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gallica.bnf.fr/ark:/12148/btv1b530672939.r" TargetMode="External"/><Relationship Id="rId7" Type="http://schemas.openxmlformats.org/officeDocument/2006/relationships/hyperlink" Target="https://gallica.bnf.fr/ark:/12148/btv1b53067296n/" TargetMode="External"/><Relationship Id="rId2" Type="http://schemas.openxmlformats.org/officeDocument/2006/relationships/slide" Target="../slides/slide40.xml"/><Relationship Id="rId1" Type="http://schemas.openxmlformats.org/officeDocument/2006/relationships/notesMaster" Target="../notesMasters/notesMaster1.xml"/><Relationship Id="rId6" Type="http://schemas.openxmlformats.org/officeDocument/2006/relationships/hyperlink" Target="https://gallica.bnf.fr/ark:/12148/btv1b530672956/" TargetMode="External"/><Relationship Id="rId5" Type="http://schemas.openxmlformats.org/officeDocument/2006/relationships/hyperlink" Target="https://gallica.bnf.fr/ark:/12148/btv1b53067294r/" TargetMode="External"/><Relationship Id="rId4" Type="http://schemas.openxmlformats.org/officeDocument/2006/relationships/hyperlink" Target="https://gallica.bnf.fr/ark:/12148/btv1b53067292v" TargetMode="Externa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s://gallica.bnf.fr/ark:/12148/btv1b530672939.r" TargetMode="External"/><Relationship Id="rId7" Type="http://schemas.openxmlformats.org/officeDocument/2006/relationships/hyperlink" Target="https://gallica.bnf.fr/ark:/12148/btv1b53067296n/" TargetMode="External"/><Relationship Id="rId2" Type="http://schemas.openxmlformats.org/officeDocument/2006/relationships/slide" Target="../slides/slide41.xml"/><Relationship Id="rId1" Type="http://schemas.openxmlformats.org/officeDocument/2006/relationships/notesMaster" Target="../notesMasters/notesMaster1.xml"/><Relationship Id="rId6" Type="http://schemas.openxmlformats.org/officeDocument/2006/relationships/hyperlink" Target="https://gallica.bnf.fr/ark:/12148/btv1b530672956/" TargetMode="External"/><Relationship Id="rId5" Type="http://schemas.openxmlformats.org/officeDocument/2006/relationships/hyperlink" Target="https://gallica.bnf.fr/ark:/12148/btv1b53067294r/" TargetMode="External"/><Relationship Id="rId4" Type="http://schemas.openxmlformats.org/officeDocument/2006/relationships/hyperlink" Target="https://gallica.bnf.fr/ark:/12148/btv1b53067292v" TargetMode="Externa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a:solidFill>
                  <a:schemeClr val="tx1"/>
                </a:solidFill>
                <a:effectLst/>
                <a:latin typeface="+mn-lt"/>
                <a:ea typeface="+mn-ea"/>
                <a:cs typeface="+mn-cs"/>
              </a:rPr>
              <a:t>Séminaire d’équipe du </a:t>
            </a:r>
            <a:r>
              <a:rPr lang="fr-FR" sz="1200" b="1" kern="1200" dirty="0" err="1">
                <a:solidFill>
                  <a:schemeClr val="tx1"/>
                </a:solidFill>
                <a:effectLst/>
                <a:latin typeface="+mn-lt"/>
                <a:ea typeface="+mn-ea"/>
                <a:cs typeface="+mn-cs"/>
              </a:rPr>
              <a:t>CERHiC</a:t>
            </a:r>
            <a:r>
              <a:rPr lang="fr-FR" sz="1200" b="1" kern="1200" dirty="0">
                <a:solidFill>
                  <a:schemeClr val="tx1"/>
                </a:solidFill>
                <a:effectLst/>
                <a:latin typeface="+mn-lt"/>
                <a:ea typeface="+mn-ea"/>
                <a:cs typeface="+mn-cs"/>
              </a:rPr>
              <a:t> ‘Normes, cultures et pouvoirs’ - </a:t>
            </a:r>
            <a:r>
              <a:rPr lang="fr-FR" sz="1200" kern="1200" dirty="0">
                <a:solidFill>
                  <a:schemeClr val="tx1"/>
                </a:solidFill>
                <a:effectLst/>
                <a:latin typeface="+mn-lt"/>
                <a:ea typeface="+mn-ea"/>
                <a:cs typeface="+mn-cs"/>
              </a:rPr>
              <a:t>2 décembre 2021, 12 heures 30 – 13 heures 45 – Campus Croix Rouge (Reims), bâtiment 13, salle E13.</a:t>
            </a:r>
          </a:p>
          <a:p>
            <a:r>
              <a:rPr lang="fr-FR" sz="1200" kern="1200" dirty="0">
                <a:solidFill>
                  <a:schemeClr val="tx1"/>
                </a:solidFill>
                <a:effectLst/>
                <a:latin typeface="+mn-lt"/>
                <a:ea typeface="+mn-ea"/>
                <a:cs typeface="+mn-cs"/>
              </a:rPr>
              <a:t>Et en distanciel (lien sur demande : mh.morell@univ-reims.fr</a:t>
            </a:r>
          </a:p>
          <a:p>
            <a:pPr algn="l"/>
            <a:r>
              <a:rPr lang="fr-FR" sz="1200" kern="1200" dirty="0">
                <a:solidFill>
                  <a:schemeClr val="tx1"/>
                </a:solidFill>
                <a:effectLst/>
                <a:latin typeface="+mn-lt"/>
                <a:ea typeface="+mn-ea"/>
                <a:cs typeface="+mn-cs"/>
              </a:rPr>
              <a:t>https://cerhic.hypotheses.org/presentation-du-cerhic</a:t>
            </a:r>
            <a:br>
              <a:rPr lang="fr-FR" sz="1200" kern="1200" dirty="0">
                <a:solidFill>
                  <a:schemeClr val="tx1"/>
                </a:solidFill>
                <a:effectLst/>
                <a:latin typeface="+mn-lt"/>
                <a:ea typeface="+mn-ea"/>
                <a:cs typeface="+mn-cs"/>
              </a:rPr>
            </a:br>
            <a:endParaRPr lang="fr-FR"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 </a:t>
            </a:r>
          </a:p>
          <a:p>
            <a:pPr>
              <a:lnSpc>
                <a:spcPct val="90000"/>
              </a:lnSpc>
              <a:spcBef>
                <a:spcPct val="0"/>
              </a:spcBef>
              <a:spcAft>
                <a:spcPts val="600"/>
              </a:spcAft>
            </a:pPr>
            <a:r>
              <a:rPr lang="fr-FR" sz="1200" i="0" dirty="0">
                <a:solidFill>
                  <a:schemeClr val="bg1"/>
                </a:solidFill>
              </a:rPr>
              <a:t>Directrice : Isabelle </a:t>
            </a:r>
            <a:r>
              <a:rPr lang="fr-FR" sz="1200" i="0" dirty="0" err="1">
                <a:solidFill>
                  <a:schemeClr val="bg1"/>
                </a:solidFill>
              </a:rPr>
              <a:t>Heullant</a:t>
            </a:r>
            <a:r>
              <a:rPr lang="fr-FR" sz="1200" i="0" dirty="0">
                <a:solidFill>
                  <a:schemeClr val="bg1"/>
                </a:solidFill>
              </a:rPr>
              <a:t>-Donat (Professeure  des Universités en histoire médiévale).</a:t>
            </a:r>
          </a:p>
          <a:p>
            <a:pPr>
              <a:lnSpc>
                <a:spcPct val="90000"/>
              </a:lnSpc>
              <a:spcBef>
                <a:spcPct val="0"/>
              </a:spcBef>
              <a:spcAft>
                <a:spcPts val="600"/>
              </a:spcAft>
            </a:pPr>
            <a:r>
              <a:rPr lang="fr-FR" sz="1200" i="0" dirty="0">
                <a:solidFill>
                  <a:schemeClr val="bg1"/>
                </a:solidFill>
              </a:rPr>
              <a:t>Directrice adjointe : Isabelle </a:t>
            </a:r>
            <a:r>
              <a:rPr lang="fr-FR" sz="1200" i="0" dirty="0" err="1">
                <a:solidFill>
                  <a:schemeClr val="bg1"/>
                </a:solidFill>
              </a:rPr>
              <a:t>Poutrin</a:t>
            </a:r>
            <a:r>
              <a:rPr lang="fr-FR" sz="1200" i="0" dirty="0">
                <a:solidFill>
                  <a:schemeClr val="bg1"/>
                </a:solidFill>
              </a:rPr>
              <a:t> (Professeure des Universités en histoire moderne).</a:t>
            </a:r>
          </a:p>
          <a:p>
            <a:pPr>
              <a:lnSpc>
                <a:spcPct val="90000"/>
              </a:lnSpc>
              <a:spcBef>
                <a:spcPct val="0"/>
              </a:spcBef>
              <a:spcAft>
                <a:spcPts val="600"/>
              </a:spcAft>
            </a:pPr>
            <a:endParaRPr lang="fr-FR" sz="1200" i="0" dirty="0">
              <a:solidFill>
                <a:schemeClr val="bg1"/>
              </a:solidFill>
            </a:endParaRPr>
          </a:p>
          <a:p>
            <a:pPr>
              <a:lnSpc>
                <a:spcPct val="90000"/>
              </a:lnSpc>
              <a:spcBef>
                <a:spcPct val="0"/>
              </a:spcBef>
              <a:spcAft>
                <a:spcPts val="600"/>
              </a:spcAft>
            </a:pPr>
            <a:r>
              <a:rPr lang="fr-FR" sz="1200" i="0" dirty="0">
                <a:solidFill>
                  <a:schemeClr val="bg1"/>
                </a:solidFill>
              </a:rPr>
              <a:t>Ingénieure  : Marie-Hélène </a:t>
            </a:r>
            <a:r>
              <a:rPr lang="fr-FR" sz="1200" i="0" dirty="0" err="1">
                <a:solidFill>
                  <a:schemeClr val="bg1"/>
                </a:solidFill>
              </a:rPr>
              <a:t>MORELL</a:t>
            </a:r>
            <a:endParaRPr lang="fr-FR" sz="1200" i="0" dirty="0">
              <a:solidFill>
                <a:schemeClr val="bg1"/>
              </a:solidFill>
            </a:endParaRPr>
          </a:p>
          <a:p>
            <a:pPr>
              <a:lnSpc>
                <a:spcPct val="90000"/>
              </a:lnSpc>
              <a:spcBef>
                <a:spcPct val="0"/>
              </a:spcBef>
              <a:spcAft>
                <a:spcPts val="600"/>
              </a:spcAft>
            </a:pPr>
            <a:endParaRPr lang="fr-FR" sz="1200" i="0" dirty="0">
              <a:solidFill>
                <a:schemeClr val="bg1"/>
              </a:solidFill>
            </a:endParaRPr>
          </a:p>
          <a:p>
            <a:pPr>
              <a:lnSpc>
                <a:spcPct val="90000"/>
              </a:lnSpc>
              <a:spcBef>
                <a:spcPct val="0"/>
              </a:spcBef>
              <a:spcAft>
                <a:spcPts val="600"/>
              </a:spcAft>
            </a:pPr>
            <a:endParaRPr lang="fr-FR" sz="1200" i="0" dirty="0">
              <a:solidFill>
                <a:schemeClr val="bg1"/>
              </a:solidFill>
            </a:endParaRPr>
          </a:p>
          <a:p>
            <a:pPr>
              <a:lnSpc>
                <a:spcPct val="90000"/>
              </a:lnSpc>
              <a:spcBef>
                <a:spcPct val="0"/>
              </a:spcBef>
              <a:spcAft>
                <a:spcPts val="600"/>
              </a:spcAft>
            </a:pPr>
            <a:br>
              <a:rPr lang="fr-FR" dirty="0"/>
            </a:br>
            <a:r>
              <a:rPr lang="fr-FR" dirty="0"/>
              <a:t>12h30 : Guillaume Vial Présentation d’un livre et d‘une recherche</a:t>
            </a:r>
            <a:br>
              <a:rPr lang="fr-FR" dirty="0"/>
            </a:br>
            <a:r>
              <a:rPr lang="fr-FR" dirty="0"/>
              <a:t>13h15/13h30 : Questions et échanges</a:t>
            </a:r>
          </a:p>
          <a:p>
            <a:pPr>
              <a:lnSpc>
                <a:spcPct val="90000"/>
              </a:lnSpc>
              <a:spcBef>
                <a:spcPct val="0"/>
              </a:spcBef>
              <a:spcAft>
                <a:spcPts val="600"/>
              </a:spcAft>
            </a:pPr>
            <a:r>
              <a:rPr lang="fr-FR" dirty="0"/>
              <a:t>13h45 : Fin.</a:t>
            </a:r>
            <a:endParaRPr lang="fr-FR" sz="1200" i="0" dirty="0">
              <a:solidFill>
                <a:schemeClr val="bg1"/>
              </a:solidFill>
            </a:endParaRPr>
          </a:p>
          <a:p>
            <a:pPr>
              <a:lnSpc>
                <a:spcPct val="90000"/>
              </a:lnSpc>
              <a:spcBef>
                <a:spcPct val="0"/>
              </a:spcBef>
              <a:spcAft>
                <a:spcPts val="600"/>
              </a:spcAft>
            </a:pPr>
            <a:endParaRPr lang="fr-FR" sz="1200" i="0" dirty="0">
              <a:solidFill>
                <a:schemeClr val="bg1"/>
              </a:solidFill>
            </a:endParaRPr>
          </a:p>
          <a:p>
            <a:pPr>
              <a:lnSpc>
                <a:spcPct val="90000"/>
              </a:lnSpc>
              <a:spcBef>
                <a:spcPct val="0"/>
              </a:spcBef>
              <a:spcAft>
                <a:spcPts val="600"/>
              </a:spcAft>
            </a:pPr>
            <a:endParaRPr lang="fr-FR" sz="1200" i="1" dirty="0">
              <a:solidFill>
                <a:schemeClr val="bg1"/>
              </a:solidFill>
            </a:endParaRPr>
          </a:p>
          <a:p>
            <a:endParaRPr lang="fr-FR" sz="1200" kern="1200" dirty="0">
              <a:solidFill>
                <a:schemeClr val="tx1"/>
              </a:solidFill>
              <a:effectLst/>
              <a:latin typeface="+mn-lt"/>
              <a:ea typeface="+mn-ea"/>
              <a:cs typeface="+mn-cs"/>
            </a:endParaRPr>
          </a:p>
          <a:p>
            <a:endParaRPr lang="fr-FR" sz="1200" b="1" kern="1200" dirty="0">
              <a:solidFill>
                <a:schemeClr val="tx1"/>
              </a:solidFill>
              <a:effectLst/>
              <a:latin typeface="+mn-lt"/>
              <a:ea typeface="+mn-ea"/>
              <a:cs typeface="+mn-cs"/>
            </a:endParaRPr>
          </a:p>
          <a:p>
            <a:endParaRPr lang="fr-FR" sz="1200" b="1" kern="1200" dirty="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1</a:t>
            </a:fld>
            <a:endParaRPr lang="fr-FR"/>
          </a:p>
        </p:txBody>
      </p:sp>
    </p:spTree>
    <p:extLst>
      <p:ext uri="{BB962C8B-B14F-4D97-AF65-F5344CB8AC3E}">
        <p14:creationId xmlns:p14="http://schemas.microsoft.com/office/powerpoint/2010/main" val="7977740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nSpc>
                <a:spcPct val="90000"/>
              </a:lnSpc>
              <a:spcBef>
                <a:spcPct val="0"/>
              </a:spcBef>
              <a:spcAft>
                <a:spcPts val="600"/>
              </a:spcAft>
            </a:pPr>
            <a:r>
              <a:rPr lang="fr-FR" sz="1100" b="1" i="1" dirty="0">
                <a:solidFill>
                  <a:schemeClr val="bg1"/>
                </a:solidFill>
              </a:rPr>
              <a:t>‘</a:t>
            </a:r>
            <a:r>
              <a:rPr lang="fr-FR" sz="1200" b="1" i="1" dirty="0">
                <a:solidFill>
                  <a:schemeClr val="bg1"/>
                </a:solidFill>
              </a:rPr>
              <a:t>Présentation d’un livre et d’une recherche, commencée en terres champardennaises…’ </a:t>
            </a:r>
            <a:r>
              <a:rPr lang="fr-FR" sz="1200" b="1" i="0" dirty="0">
                <a:solidFill>
                  <a:schemeClr val="bg1"/>
                </a:solidFill>
              </a:rPr>
              <a:t>12h30 – 13h15/30. </a:t>
            </a:r>
            <a:br>
              <a:rPr lang="fr-FR" sz="1200" b="1" i="0" dirty="0">
                <a:solidFill>
                  <a:schemeClr val="bg1"/>
                </a:solidFill>
              </a:rPr>
            </a:br>
            <a:r>
              <a:rPr lang="fr-FR" sz="1200" b="1" i="0" dirty="0">
                <a:solidFill>
                  <a:schemeClr val="bg1"/>
                </a:solidFill>
              </a:rPr>
              <a:t>Suivi de questions et échanges (13h15/30-13h45)</a:t>
            </a:r>
          </a:p>
          <a:p>
            <a:pPr>
              <a:lnSpc>
                <a:spcPct val="90000"/>
              </a:lnSpc>
              <a:spcBef>
                <a:spcPct val="0"/>
              </a:spcBef>
              <a:spcAft>
                <a:spcPts val="600"/>
              </a:spcAft>
            </a:pPr>
            <a:endParaRPr lang="fr-FR" sz="1200" b="1" i="0" dirty="0">
              <a:solidFill>
                <a:schemeClr val="bg1"/>
              </a:solidFill>
            </a:endParaRPr>
          </a:p>
          <a:p>
            <a:r>
              <a:rPr lang="fr-FR" sz="1200" b="1" i="0" dirty="0">
                <a:solidFill>
                  <a:schemeClr val="bg1"/>
                </a:solidFill>
              </a:rPr>
              <a:t>« </a:t>
            </a:r>
            <a:r>
              <a:rPr lang="fr-FR" sz="1200" kern="1200" dirty="0">
                <a:solidFill>
                  <a:schemeClr val="tx1"/>
                </a:solidFill>
                <a:effectLst/>
                <a:latin typeface="+mn-lt"/>
                <a:ea typeface="+mn-ea"/>
                <a:cs typeface="+mn-cs"/>
              </a:rPr>
              <a:t>Dès le XV</a:t>
            </a:r>
            <a:r>
              <a:rPr lang="fr-FR" sz="1200" kern="1200" baseline="30000" dirty="0">
                <a:solidFill>
                  <a:schemeClr val="tx1"/>
                </a:solidFill>
                <a:effectLst/>
                <a:latin typeface="+mn-lt"/>
                <a:ea typeface="+mn-ea"/>
                <a:cs typeface="+mn-cs"/>
              </a:rPr>
              <a:t>e</a:t>
            </a:r>
            <a:r>
              <a:rPr lang="fr-FR" sz="1200" kern="1200" dirty="0">
                <a:solidFill>
                  <a:schemeClr val="tx1"/>
                </a:solidFill>
                <a:effectLst/>
                <a:latin typeface="+mn-lt"/>
                <a:ea typeface="+mn-ea"/>
                <a:cs typeface="+mn-cs"/>
              </a:rPr>
              <a:t> siècle, le littoral de l’Afrique occidentale a été marqué par des manières variées de métissages culturels et biologiques, avec les fameux </a:t>
            </a:r>
            <a:r>
              <a:rPr lang="fr-FR" sz="1200" i="1" kern="1200" dirty="0" err="1">
                <a:solidFill>
                  <a:schemeClr val="tx1"/>
                </a:solidFill>
                <a:effectLst/>
                <a:latin typeface="+mn-lt"/>
                <a:ea typeface="+mn-ea"/>
                <a:cs typeface="+mn-cs"/>
              </a:rPr>
              <a:t>lançados</a:t>
            </a:r>
            <a:r>
              <a:rPr lang="fr-FR" sz="1200" kern="1200" dirty="0">
                <a:solidFill>
                  <a:schemeClr val="tx1"/>
                </a:solidFill>
                <a:effectLst/>
                <a:latin typeface="+mn-lt"/>
                <a:ea typeface="+mn-ea"/>
                <a:cs typeface="+mn-cs"/>
              </a:rPr>
              <a:t>, initiateurs d’un monde luso-africain original, au milieu duquel des individualités féminines fortes – des </a:t>
            </a:r>
            <a:r>
              <a:rPr lang="fr-FR" sz="1200" i="1" kern="1200" dirty="0" err="1">
                <a:solidFill>
                  <a:schemeClr val="tx1"/>
                </a:solidFill>
                <a:effectLst/>
                <a:latin typeface="+mn-lt"/>
                <a:ea typeface="+mn-ea"/>
                <a:cs typeface="+mn-cs"/>
              </a:rPr>
              <a:t>senhoras</a:t>
            </a:r>
            <a:r>
              <a:rPr lang="fr-FR" sz="1200" kern="1200" dirty="0">
                <a:solidFill>
                  <a:schemeClr val="tx1"/>
                </a:solidFill>
                <a:effectLst/>
                <a:latin typeface="+mn-lt"/>
                <a:ea typeface="+mn-ea"/>
                <a:cs typeface="+mn-cs"/>
              </a:rPr>
              <a:t> ou </a:t>
            </a:r>
            <a:r>
              <a:rPr lang="fr-FR" sz="1200" i="1" kern="1200" dirty="0">
                <a:solidFill>
                  <a:schemeClr val="tx1"/>
                </a:solidFill>
                <a:effectLst/>
                <a:latin typeface="+mn-lt"/>
                <a:ea typeface="+mn-ea"/>
                <a:cs typeface="+mn-cs"/>
              </a:rPr>
              <a:t>donas</a:t>
            </a:r>
            <a:r>
              <a:rPr lang="fr-FR" sz="1200" kern="1200" dirty="0">
                <a:solidFill>
                  <a:schemeClr val="tx1"/>
                </a:solidFill>
                <a:effectLst/>
                <a:latin typeface="+mn-lt"/>
                <a:ea typeface="+mn-ea"/>
                <a:cs typeface="+mn-cs"/>
              </a:rPr>
              <a:t> – surent s’affirmer. </a:t>
            </a:r>
          </a:p>
          <a:p>
            <a:r>
              <a:rPr lang="fr-FR" sz="1200" kern="1200" dirty="0">
                <a:solidFill>
                  <a:schemeClr val="tx1"/>
                </a:solidFill>
                <a:effectLst/>
                <a:latin typeface="+mn-lt"/>
                <a:ea typeface="+mn-ea"/>
                <a:cs typeface="+mn-cs"/>
              </a:rPr>
              <a:t>Héritières de certains traits culturels de ces </a:t>
            </a:r>
            <a:r>
              <a:rPr lang="fr-FR" sz="1200" i="1" kern="1200" dirty="0" err="1">
                <a:solidFill>
                  <a:schemeClr val="tx1"/>
                </a:solidFill>
                <a:effectLst/>
                <a:latin typeface="+mn-lt"/>
                <a:ea typeface="+mn-ea"/>
                <a:cs typeface="+mn-cs"/>
              </a:rPr>
              <a:t>senhoras</a:t>
            </a:r>
            <a:r>
              <a:rPr lang="fr-FR" sz="1200" kern="1200" dirty="0">
                <a:solidFill>
                  <a:schemeClr val="tx1"/>
                </a:solidFill>
                <a:effectLst/>
                <a:latin typeface="+mn-lt"/>
                <a:ea typeface="+mn-ea"/>
                <a:cs typeface="+mn-cs"/>
              </a:rPr>
              <a:t>, dont leur nom, les </a:t>
            </a:r>
            <a:r>
              <a:rPr lang="fr-FR" sz="1200" kern="1200" dirty="0" err="1">
                <a:solidFill>
                  <a:schemeClr val="tx1"/>
                </a:solidFill>
                <a:effectLst/>
                <a:latin typeface="+mn-lt"/>
                <a:ea typeface="+mn-ea"/>
                <a:cs typeface="+mn-cs"/>
              </a:rPr>
              <a:t>signares</a:t>
            </a:r>
            <a:r>
              <a:rPr lang="fr-FR" sz="1200" kern="1200" dirty="0">
                <a:solidFill>
                  <a:schemeClr val="tx1"/>
                </a:solidFill>
                <a:effectLst/>
                <a:latin typeface="+mn-lt"/>
                <a:ea typeface="+mn-ea"/>
                <a:cs typeface="+mn-cs"/>
              </a:rPr>
              <a:t>, </a:t>
            </a:r>
            <a:r>
              <a:rPr lang="fr-FR" sz="1200" i="1" kern="1200" dirty="0">
                <a:solidFill>
                  <a:schemeClr val="tx1"/>
                </a:solidFill>
                <a:effectLst/>
                <a:latin typeface="+mn-lt"/>
                <a:ea typeface="+mn-ea"/>
                <a:cs typeface="+mn-cs"/>
              </a:rPr>
              <a:t>groupe </a:t>
            </a:r>
            <a:r>
              <a:rPr lang="fr-FR" sz="1200" kern="1200" dirty="0">
                <a:solidFill>
                  <a:schemeClr val="tx1"/>
                </a:solidFill>
                <a:effectLst/>
                <a:latin typeface="+mn-lt"/>
                <a:ea typeface="+mn-ea"/>
                <a:cs typeface="+mn-cs"/>
              </a:rPr>
              <a:t>hiérarchisé de femmes noires et métisses, ont été, dans les comptoirs puis villes (pré-)coloniales de Gorée et de Saint-Louis du Sénégal, pour l’essentiel entre 1750 et 1850, actrices de leur destinée, en voyant s’affirmer, certes des individualités remarquables, mais surtout une sociabilité spécifique, féminine, matrilocale : les </a:t>
            </a:r>
            <a:r>
              <a:rPr lang="fr-FR" sz="1200" kern="1200" dirty="0" err="1">
                <a:solidFill>
                  <a:schemeClr val="tx1"/>
                </a:solidFill>
                <a:effectLst/>
                <a:latin typeface="+mn-lt"/>
                <a:ea typeface="+mn-ea"/>
                <a:cs typeface="+mn-cs"/>
              </a:rPr>
              <a:t>signares</a:t>
            </a:r>
            <a:r>
              <a:rPr lang="fr-FR" sz="1200" kern="1200" dirty="0">
                <a:solidFill>
                  <a:schemeClr val="tx1"/>
                </a:solidFill>
                <a:effectLst/>
                <a:latin typeface="+mn-lt"/>
                <a:ea typeface="+mn-ea"/>
                <a:cs typeface="+mn-cs"/>
              </a:rPr>
              <a:t> ont su s’imposer comme des intermédiaires culturelles et commerciales incontournables auprès d’Européens de passage. </a:t>
            </a:r>
          </a:p>
          <a:p>
            <a:r>
              <a:rPr lang="fr-FR" sz="1200" kern="1200" dirty="0">
                <a:solidFill>
                  <a:schemeClr val="tx1"/>
                </a:solidFill>
                <a:effectLst/>
                <a:latin typeface="+mn-lt"/>
                <a:ea typeface="+mn-ea"/>
                <a:cs typeface="+mn-cs"/>
              </a:rPr>
              <a:t>La conquête coloniale, tardive, après plus de deux siècles de présence française ponctuelle sur la côte ouest africaine, et le développement de l’agriculture de traite arachidière, ont mis un terme, non à la communauté métisse du Sénégal, qui perdure encore de nos jours, ni aux traditions liées à l’élégance et au costume » mais à la sociabilité signare.</a:t>
            </a:r>
          </a:p>
          <a:p>
            <a:endParaRPr lang="fr-FR" sz="1200" kern="1200" dirty="0">
              <a:solidFill>
                <a:schemeClr val="tx1"/>
              </a:solidFill>
              <a:effectLst/>
              <a:latin typeface="+mn-lt"/>
              <a:ea typeface="+mn-ea"/>
              <a:cs typeface="+mn-cs"/>
            </a:endParaRPr>
          </a:p>
          <a:p>
            <a:endParaRPr lang="fr-FR"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Notre propos s’attachera à mettre en évidence, grâce à une riche iconographie, certains des ressorts essentiels de cette sociabilité, la structuration du groupe des </a:t>
            </a:r>
            <a:r>
              <a:rPr lang="fr-FR" sz="1200" kern="1200" dirty="0" err="1">
                <a:solidFill>
                  <a:schemeClr val="tx1"/>
                </a:solidFill>
                <a:effectLst/>
                <a:latin typeface="+mn-lt"/>
                <a:ea typeface="+mn-ea"/>
                <a:cs typeface="+mn-cs"/>
              </a:rPr>
              <a:t>signares</a:t>
            </a:r>
            <a:r>
              <a:rPr lang="fr-FR" sz="1200" kern="1200" dirty="0">
                <a:solidFill>
                  <a:schemeClr val="tx1"/>
                </a:solidFill>
                <a:effectLst/>
                <a:latin typeface="+mn-lt"/>
                <a:ea typeface="+mn-ea"/>
                <a:cs typeface="+mn-cs"/>
              </a:rPr>
              <a:t> (le </a:t>
            </a:r>
            <a:r>
              <a:rPr lang="fr-FR" sz="1200" kern="1200" dirty="0" err="1">
                <a:solidFill>
                  <a:schemeClr val="tx1"/>
                </a:solidFill>
                <a:effectLst/>
                <a:latin typeface="+mn-lt"/>
                <a:ea typeface="+mn-ea"/>
                <a:cs typeface="+mn-cs"/>
              </a:rPr>
              <a:t>mbotaye</a:t>
            </a:r>
            <a:r>
              <a:rPr lang="fr-FR" sz="1200" kern="1200" dirty="0">
                <a:solidFill>
                  <a:schemeClr val="tx1"/>
                </a:solidFill>
                <a:effectLst/>
                <a:latin typeface="+mn-lt"/>
                <a:ea typeface="+mn-ea"/>
                <a:cs typeface="+mn-cs"/>
              </a:rPr>
              <a:t>), le </a:t>
            </a:r>
            <a:r>
              <a:rPr lang="fr-FR" sz="1200" i="1" kern="1200" dirty="0">
                <a:solidFill>
                  <a:schemeClr val="tx1"/>
                </a:solidFill>
                <a:effectLst/>
                <a:latin typeface="+mn-lt"/>
                <a:ea typeface="+mn-ea"/>
                <a:cs typeface="+mn-cs"/>
              </a:rPr>
              <a:t>mariage à la mode du pays</a:t>
            </a:r>
            <a:r>
              <a:rPr lang="fr-FR" sz="1200" kern="1200" dirty="0">
                <a:solidFill>
                  <a:schemeClr val="tx1"/>
                </a:solidFill>
                <a:effectLst/>
                <a:latin typeface="+mn-lt"/>
                <a:ea typeface="+mn-ea"/>
                <a:cs typeface="+mn-cs"/>
              </a:rPr>
              <a:t>, le costume « traditionnel », la présence des </a:t>
            </a:r>
            <a:r>
              <a:rPr lang="fr-FR" sz="1200" kern="1200" dirty="0" err="1">
                <a:solidFill>
                  <a:schemeClr val="tx1"/>
                </a:solidFill>
                <a:effectLst/>
                <a:latin typeface="+mn-lt"/>
                <a:ea typeface="+mn-ea"/>
                <a:cs typeface="+mn-cs"/>
              </a:rPr>
              <a:t>signares</a:t>
            </a:r>
            <a:r>
              <a:rPr lang="fr-FR" sz="1200" kern="1200" dirty="0">
                <a:solidFill>
                  <a:schemeClr val="tx1"/>
                </a:solidFill>
                <a:effectLst/>
                <a:latin typeface="+mn-lt"/>
                <a:ea typeface="+mn-ea"/>
                <a:cs typeface="+mn-cs"/>
              </a:rPr>
              <a:t> dans les comptoirs et dans la vie de ces comptoirs, le rôle ambigu, enfin, mais central des captifs et des captives de case, en n’oubliant pas d’historiciser ces objets d’étude et d’interroger ce qui revient à l’Europe et à l’Afrique dans l’identité mouvante et </a:t>
            </a:r>
            <a:r>
              <a:rPr lang="fr-FR" sz="1200" i="1" kern="1200" dirty="0">
                <a:solidFill>
                  <a:schemeClr val="tx1"/>
                </a:solidFill>
                <a:effectLst/>
                <a:latin typeface="+mn-lt"/>
                <a:ea typeface="+mn-ea"/>
                <a:cs typeface="+mn-cs"/>
              </a:rPr>
              <a:t>métisse</a:t>
            </a:r>
            <a:r>
              <a:rPr lang="fr-FR" sz="1200" kern="1200" dirty="0">
                <a:solidFill>
                  <a:schemeClr val="tx1"/>
                </a:solidFill>
                <a:effectLst/>
                <a:latin typeface="+mn-lt"/>
                <a:ea typeface="+mn-ea"/>
                <a:cs typeface="+mn-cs"/>
              </a:rPr>
              <a:t> des </a:t>
            </a:r>
            <a:r>
              <a:rPr lang="fr-FR" sz="1200" kern="1200" dirty="0" err="1">
                <a:solidFill>
                  <a:schemeClr val="tx1"/>
                </a:solidFill>
                <a:effectLst/>
                <a:latin typeface="+mn-lt"/>
                <a:ea typeface="+mn-ea"/>
                <a:cs typeface="+mn-cs"/>
              </a:rPr>
              <a:t>signares</a:t>
            </a:r>
            <a:r>
              <a:rPr lang="fr-FR" sz="1200" kern="1200" dirty="0">
                <a:solidFill>
                  <a:schemeClr val="tx1"/>
                </a:solidFill>
                <a:effectLst/>
                <a:latin typeface="+mn-lt"/>
                <a:ea typeface="+mn-ea"/>
                <a:cs typeface="+mn-cs"/>
              </a:rPr>
              <a:t>. »</a:t>
            </a:r>
          </a:p>
          <a:p>
            <a:pPr>
              <a:lnSpc>
                <a:spcPct val="90000"/>
              </a:lnSpc>
              <a:spcBef>
                <a:spcPct val="0"/>
              </a:spcBef>
              <a:spcAft>
                <a:spcPts val="600"/>
              </a:spcAft>
            </a:pPr>
            <a:endParaRPr lang="fr-FR" sz="1200" b="1" i="0" dirty="0">
              <a:solidFill>
                <a:schemeClr val="bg1"/>
              </a:solidFill>
            </a:endParaRPr>
          </a:p>
          <a:p>
            <a:pPr>
              <a:lnSpc>
                <a:spcPct val="90000"/>
              </a:lnSpc>
              <a:spcBef>
                <a:spcPct val="0"/>
              </a:spcBef>
              <a:spcAft>
                <a:spcPts val="600"/>
              </a:spcAft>
            </a:pPr>
            <a:endParaRPr lang="fr-FR" sz="1200" i="0" dirty="0">
              <a:solidFill>
                <a:schemeClr val="bg1"/>
              </a:solidFill>
            </a:endParaRPr>
          </a:p>
          <a:p>
            <a:pPr>
              <a:lnSpc>
                <a:spcPct val="90000"/>
              </a:lnSpc>
              <a:spcBef>
                <a:spcPct val="0"/>
              </a:spcBef>
              <a:spcAft>
                <a:spcPts val="600"/>
              </a:spcAft>
            </a:pPr>
            <a:endParaRPr lang="fr-FR" sz="1200" i="0" dirty="0">
              <a:solidFill>
                <a:schemeClr val="bg1"/>
              </a:solidFill>
            </a:endParaRPr>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2</a:t>
            </a:fld>
            <a:endParaRPr lang="fr-FR"/>
          </a:p>
        </p:txBody>
      </p:sp>
    </p:spTree>
    <p:extLst>
      <p:ext uri="{BB962C8B-B14F-4D97-AF65-F5344CB8AC3E}">
        <p14:creationId xmlns:p14="http://schemas.microsoft.com/office/powerpoint/2010/main" val="8772421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nSpc>
                <a:spcPct val="90000"/>
              </a:lnSpc>
              <a:spcBef>
                <a:spcPct val="0"/>
              </a:spcBef>
              <a:spcAft>
                <a:spcPts val="600"/>
              </a:spcAft>
            </a:pPr>
            <a:r>
              <a:rPr lang="fr-FR" sz="1100" b="1" i="0" dirty="0">
                <a:solidFill>
                  <a:schemeClr val="bg1"/>
                </a:solidFill>
              </a:rPr>
              <a:t>Problématique : En quoi les m</a:t>
            </a:r>
            <a:r>
              <a:rPr lang="fr-FR" sz="1200" b="1" i="0" dirty="0">
                <a:solidFill>
                  <a:schemeClr val="bg1"/>
                </a:solidFill>
              </a:rPr>
              <a:t>ariages, la distinction &amp; les captifs de case sont des révélateurs de la sociabilité ‘signare’ au Sénégal, XVIII</a:t>
            </a:r>
            <a:r>
              <a:rPr lang="fr-FR" sz="1200" b="1" i="0" baseline="30000" dirty="0">
                <a:solidFill>
                  <a:schemeClr val="bg1"/>
                </a:solidFill>
              </a:rPr>
              <a:t>e</a:t>
            </a:r>
            <a:r>
              <a:rPr lang="fr-FR" sz="1200" b="1" i="0" dirty="0">
                <a:solidFill>
                  <a:schemeClr val="bg1"/>
                </a:solidFill>
              </a:rPr>
              <a:t>-XIX</a:t>
            </a:r>
            <a:r>
              <a:rPr lang="fr-FR" sz="1200" b="1" i="0" baseline="30000" dirty="0">
                <a:solidFill>
                  <a:schemeClr val="bg1"/>
                </a:solidFill>
              </a:rPr>
              <a:t>e</a:t>
            </a:r>
            <a:r>
              <a:rPr lang="fr-FR" sz="1200" b="1" i="0" dirty="0">
                <a:solidFill>
                  <a:schemeClr val="bg1"/>
                </a:solidFill>
              </a:rPr>
              <a:t> siècle ?</a:t>
            </a:r>
          </a:p>
          <a:p>
            <a:pPr>
              <a:lnSpc>
                <a:spcPct val="90000"/>
              </a:lnSpc>
              <a:spcBef>
                <a:spcPct val="0"/>
              </a:spcBef>
              <a:spcAft>
                <a:spcPts val="600"/>
              </a:spcAft>
            </a:pPr>
            <a:r>
              <a:rPr lang="fr-FR" sz="1200" b="1" i="0" dirty="0">
                <a:solidFill>
                  <a:schemeClr val="bg1"/>
                </a:solidFill>
              </a:rPr>
              <a:t>On s’appuiera particulièrement sur l’iconographie (sur les descriptions narratives de voyageurs ou de témoins).</a:t>
            </a:r>
          </a:p>
          <a:p>
            <a:pPr>
              <a:lnSpc>
                <a:spcPct val="90000"/>
              </a:lnSpc>
              <a:spcBef>
                <a:spcPct val="0"/>
              </a:spcBef>
              <a:spcAft>
                <a:spcPts val="600"/>
              </a:spcAft>
            </a:pPr>
            <a:endParaRPr lang="fr-FR" sz="1200" b="1" i="0" dirty="0">
              <a:solidFill>
                <a:schemeClr val="bg1"/>
              </a:solidFill>
            </a:endParaRPr>
          </a:p>
          <a:p>
            <a:pPr>
              <a:lnSpc>
                <a:spcPct val="90000"/>
              </a:lnSpc>
              <a:spcBef>
                <a:spcPct val="0"/>
              </a:spcBef>
              <a:spcAft>
                <a:spcPts val="600"/>
              </a:spcAft>
            </a:pPr>
            <a:r>
              <a:rPr lang="fr-FR" sz="1200" b="1" i="0" dirty="0">
                <a:solidFill>
                  <a:schemeClr val="bg1"/>
                </a:solidFill>
              </a:rPr>
              <a:t>Il convient, avant de rentrer dans le vif du sujet, de savoir ce que furent les signares… Qu’est-ce qu’une signare ? </a:t>
            </a:r>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3</a:t>
            </a:fld>
            <a:endParaRPr lang="fr-FR"/>
          </a:p>
        </p:txBody>
      </p:sp>
    </p:spTree>
    <p:extLst>
      <p:ext uri="{BB962C8B-B14F-4D97-AF65-F5344CB8AC3E}">
        <p14:creationId xmlns:p14="http://schemas.microsoft.com/office/powerpoint/2010/main" val="17799024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nSpc>
                <a:spcPct val="90000"/>
              </a:lnSpc>
              <a:spcBef>
                <a:spcPct val="0"/>
              </a:spcBef>
              <a:spcAft>
                <a:spcPts val="600"/>
              </a:spcAft>
            </a:pPr>
            <a:r>
              <a:rPr lang="fr-FR" sz="1050" b="1" i="0" dirty="0">
                <a:solidFill>
                  <a:schemeClr val="bg1"/>
                </a:solidFill>
              </a:rPr>
              <a:t>Problématique : En quoi les m</a:t>
            </a:r>
            <a:r>
              <a:rPr lang="fr-FR" sz="1100" b="1" i="0" dirty="0">
                <a:solidFill>
                  <a:schemeClr val="bg1"/>
                </a:solidFill>
              </a:rPr>
              <a:t>ariages, la distinction &amp; les captifs de case sont des révélateurs de la sociabilité ‘signare’ au Sénégal, XVIII</a:t>
            </a:r>
            <a:r>
              <a:rPr lang="fr-FR" sz="1100" b="1" i="0" baseline="30000" dirty="0">
                <a:solidFill>
                  <a:schemeClr val="bg1"/>
                </a:solidFill>
              </a:rPr>
              <a:t>e</a:t>
            </a:r>
            <a:r>
              <a:rPr lang="fr-FR" sz="1100" b="1" i="0" dirty="0">
                <a:solidFill>
                  <a:schemeClr val="bg1"/>
                </a:solidFill>
              </a:rPr>
              <a:t>-XIX</a:t>
            </a:r>
            <a:r>
              <a:rPr lang="fr-FR" sz="1100" b="1" i="0" baseline="30000" dirty="0">
                <a:solidFill>
                  <a:schemeClr val="bg1"/>
                </a:solidFill>
              </a:rPr>
              <a:t>e</a:t>
            </a:r>
            <a:r>
              <a:rPr lang="fr-FR" sz="1100" b="1" i="0" dirty="0">
                <a:solidFill>
                  <a:schemeClr val="bg1"/>
                </a:solidFill>
              </a:rPr>
              <a:t> siècle ?</a:t>
            </a:r>
          </a:p>
          <a:p>
            <a:pPr>
              <a:lnSpc>
                <a:spcPct val="90000"/>
              </a:lnSpc>
              <a:spcBef>
                <a:spcPct val="0"/>
              </a:spcBef>
              <a:spcAft>
                <a:spcPts val="600"/>
              </a:spcAft>
            </a:pPr>
            <a:r>
              <a:rPr lang="fr-FR" sz="1100" b="1" i="0" dirty="0">
                <a:solidFill>
                  <a:schemeClr val="bg1"/>
                </a:solidFill>
              </a:rPr>
              <a:t>On s’appuiera particulièrement sur l’iconographie (sur les descriptions narratives de voyageurs ou de témoins).</a:t>
            </a:r>
          </a:p>
          <a:p>
            <a:pPr>
              <a:lnSpc>
                <a:spcPct val="90000"/>
              </a:lnSpc>
              <a:spcBef>
                <a:spcPct val="0"/>
              </a:spcBef>
              <a:spcAft>
                <a:spcPts val="600"/>
              </a:spcAft>
            </a:pPr>
            <a:endParaRPr lang="fr-FR" sz="1100" b="1" i="0" dirty="0">
              <a:solidFill>
                <a:schemeClr val="bg1"/>
              </a:solidFill>
            </a:endParaRPr>
          </a:p>
          <a:p>
            <a:pPr>
              <a:lnSpc>
                <a:spcPct val="90000"/>
              </a:lnSpc>
              <a:spcBef>
                <a:spcPct val="0"/>
              </a:spcBef>
              <a:spcAft>
                <a:spcPts val="600"/>
              </a:spcAft>
            </a:pPr>
            <a:r>
              <a:rPr lang="fr-FR" sz="1100" b="1" i="0" dirty="0">
                <a:solidFill>
                  <a:schemeClr val="bg1"/>
                </a:solidFill>
              </a:rPr>
              <a:t>Il convient, avant de rentrer dans le vif du sujet, de savoir ce que furent les signares… Qu’est-ce qu’une signare ? </a:t>
            </a:r>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4</a:t>
            </a:fld>
            <a:endParaRPr lang="fr-FR"/>
          </a:p>
        </p:txBody>
      </p:sp>
    </p:spTree>
    <p:extLst>
      <p:ext uri="{BB962C8B-B14F-4D97-AF65-F5344CB8AC3E}">
        <p14:creationId xmlns:p14="http://schemas.microsoft.com/office/powerpoint/2010/main" val="25984183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5</a:t>
            </a:fld>
            <a:endParaRPr lang="fr-FR"/>
          </a:p>
        </p:txBody>
      </p:sp>
    </p:spTree>
    <p:extLst>
      <p:ext uri="{BB962C8B-B14F-4D97-AF65-F5344CB8AC3E}">
        <p14:creationId xmlns:p14="http://schemas.microsoft.com/office/powerpoint/2010/main" val="37976856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Rapidement, donc, les </a:t>
            </a:r>
            <a:r>
              <a:rPr lang="fr-FR" b="1" dirty="0" err="1"/>
              <a:t>signares</a:t>
            </a:r>
            <a:r>
              <a:rPr lang="fr-FR" b="1" dirty="0"/>
              <a:t> peuvent caractérisées comme :</a:t>
            </a:r>
          </a:p>
          <a:p>
            <a:endParaRPr lang="fr-FR" b="1" dirty="0"/>
          </a:p>
          <a:p>
            <a:r>
              <a:rPr lang="fr-FR" sz="1200" b="1" i="1" dirty="0"/>
              <a:t>un </a:t>
            </a:r>
            <a:r>
              <a:rPr lang="fr-FR" sz="1200" b="1" i="0" dirty="0"/>
              <a:t>groupe</a:t>
            </a:r>
            <a:r>
              <a:rPr lang="fr-FR" sz="1200" b="1" i="1" dirty="0"/>
              <a:t> hiérarchisé de femmes noires et métisses,</a:t>
            </a:r>
          </a:p>
          <a:p>
            <a:r>
              <a:rPr lang="fr-FR" sz="1200" b="1" i="1" dirty="0"/>
              <a:t>riches et influentes </a:t>
            </a:r>
          </a:p>
          <a:p>
            <a:r>
              <a:rPr lang="fr-FR" sz="1200" b="1" i="1" dirty="0"/>
              <a:t>à la sociabilité spécifique, </a:t>
            </a:r>
          </a:p>
          <a:p>
            <a:r>
              <a:rPr lang="fr-FR" sz="1200" b="1" i="1" dirty="0"/>
              <a:t>qui vécurent dans les comptoirs puis villes coloniales </a:t>
            </a:r>
          </a:p>
          <a:p>
            <a:r>
              <a:rPr lang="fr-FR" sz="1200" b="1" i="1" dirty="0"/>
              <a:t>de Gorée et de Saint-Louis du Sénégal, </a:t>
            </a:r>
          </a:p>
          <a:p>
            <a:r>
              <a:rPr lang="fr-FR" sz="1200" b="1" i="1" dirty="0"/>
              <a:t>pour l’essentiel entre 1750 et 1850</a:t>
            </a:r>
            <a:r>
              <a:rPr lang="fr-FR" sz="1200" b="1" dirty="0"/>
              <a:t>. </a:t>
            </a:r>
            <a:endParaRPr lang="fr-FR" b="1" dirty="0"/>
          </a:p>
          <a:p>
            <a:endParaRPr lang="fr-FR"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6</a:t>
            </a:fld>
            <a:endParaRPr lang="fr-FR"/>
          </a:p>
        </p:txBody>
      </p:sp>
    </p:spTree>
    <p:extLst>
      <p:ext uri="{BB962C8B-B14F-4D97-AF65-F5344CB8AC3E}">
        <p14:creationId xmlns:p14="http://schemas.microsoft.com/office/powerpoint/2010/main" val="6985195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Rapidement, donc, les </a:t>
            </a:r>
            <a:r>
              <a:rPr lang="fr-FR" b="1" dirty="0" err="1"/>
              <a:t>signares</a:t>
            </a:r>
            <a:r>
              <a:rPr lang="fr-FR" b="1" dirty="0"/>
              <a:t> peuvent caractérisées comme :</a:t>
            </a:r>
          </a:p>
          <a:p>
            <a:endParaRPr lang="fr-FR" b="1" dirty="0"/>
          </a:p>
          <a:p>
            <a:r>
              <a:rPr lang="fr-FR" sz="1200" b="1" i="1" dirty="0"/>
              <a:t>un </a:t>
            </a:r>
            <a:r>
              <a:rPr lang="fr-FR" sz="1200" b="1" i="0" dirty="0"/>
              <a:t>groupe</a:t>
            </a:r>
            <a:r>
              <a:rPr lang="fr-FR" sz="1200" b="1" i="1" dirty="0"/>
              <a:t> hiérarchisé de femmes noires et métisses,</a:t>
            </a:r>
          </a:p>
          <a:p>
            <a:r>
              <a:rPr lang="fr-FR" sz="1200" b="1" i="1" dirty="0"/>
              <a:t>riches et influentes </a:t>
            </a:r>
          </a:p>
          <a:p>
            <a:r>
              <a:rPr lang="fr-FR" sz="1200" b="1" i="1" dirty="0"/>
              <a:t>à la sociabilité spécifique, </a:t>
            </a:r>
          </a:p>
          <a:p>
            <a:r>
              <a:rPr lang="fr-FR" sz="1200" b="1" i="1" dirty="0"/>
              <a:t>qui vécurent dans les comptoirs puis villes coloniales </a:t>
            </a:r>
          </a:p>
          <a:p>
            <a:r>
              <a:rPr lang="fr-FR" sz="1200" b="1" i="1" dirty="0"/>
              <a:t>de Gorée et de Saint-Louis du Sénégal, </a:t>
            </a:r>
          </a:p>
          <a:p>
            <a:r>
              <a:rPr lang="fr-FR" sz="1200" b="1" i="1" dirty="0"/>
              <a:t>pour l’essentiel entre 1750 et 1850</a:t>
            </a:r>
            <a:r>
              <a:rPr lang="fr-FR" sz="1200" b="1" dirty="0"/>
              <a:t>. </a:t>
            </a:r>
            <a:endParaRPr lang="fr-FR" b="1" dirty="0"/>
          </a:p>
          <a:p>
            <a:endParaRPr lang="fr-FR"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7</a:t>
            </a:fld>
            <a:endParaRPr lang="fr-FR"/>
          </a:p>
        </p:txBody>
      </p:sp>
    </p:spTree>
    <p:extLst>
      <p:ext uri="{BB962C8B-B14F-4D97-AF65-F5344CB8AC3E}">
        <p14:creationId xmlns:p14="http://schemas.microsoft.com/office/powerpoint/2010/main" val="39649044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8</a:t>
            </a:fld>
            <a:endParaRPr lang="fr-FR"/>
          </a:p>
        </p:txBody>
      </p:sp>
    </p:spTree>
    <p:extLst>
      <p:ext uri="{BB962C8B-B14F-4D97-AF65-F5344CB8AC3E}">
        <p14:creationId xmlns:p14="http://schemas.microsoft.com/office/powerpoint/2010/main" val="10701602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Les </a:t>
            </a:r>
            <a:r>
              <a:rPr lang="en-US" sz="1200" b="1" kern="1200" dirty="0" err="1">
                <a:solidFill>
                  <a:schemeClr val="tx1"/>
                </a:solidFill>
                <a:latin typeface="+mn-lt"/>
                <a:ea typeface="+mn-ea"/>
                <a:cs typeface="+mn-cs"/>
              </a:rPr>
              <a:t>signares</a:t>
            </a:r>
            <a:r>
              <a:rPr lang="en-US" sz="1200" b="1" kern="1200" dirty="0">
                <a:solidFill>
                  <a:schemeClr val="tx1"/>
                </a:solidFill>
                <a:latin typeface="+mn-lt"/>
                <a:ea typeface="+mn-ea"/>
                <a:cs typeface="+mn-cs"/>
              </a:rPr>
              <a:t> </a:t>
            </a:r>
            <a:r>
              <a:rPr lang="en-US" sz="1200" b="1" kern="1200" dirty="0" err="1">
                <a:solidFill>
                  <a:schemeClr val="tx1"/>
                </a:solidFill>
                <a:latin typeface="+mn-lt"/>
                <a:ea typeface="+mn-ea"/>
                <a:cs typeface="+mn-cs"/>
              </a:rPr>
              <a:t>furent</a:t>
            </a:r>
            <a:r>
              <a:rPr lang="en-US" sz="1200" b="1" kern="1200" dirty="0">
                <a:solidFill>
                  <a:schemeClr val="tx1"/>
                </a:solidFill>
                <a:latin typeface="+mn-lt"/>
                <a:ea typeface="+mn-ea"/>
                <a:cs typeface="+mn-cs"/>
              </a:rPr>
              <a:t> : </a:t>
            </a:r>
            <a:r>
              <a:rPr lang="en-US" sz="1200" b="1" dirty="0"/>
              <a:t>… des </a:t>
            </a:r>
            <a:r>
              <a:rPr lang="en-US" sz="1200" b="1" dirty="0" err="1"/>
              <a:t>Africaines</a:t>
            </a:r>
            <a:r>
              <a:rPr lang="en-US" sz="1200" b="1" dirty="0"/>
              <a:t> ; … </a:t>
            </a:r>
            <a:r>
              <a:rPr lang="en-US" sz="1200" b="1" kern="1200" dirty="0">
                <a:solidFill>
                  <a:schemeClr val="tx1"/>
                </a:solidFill>
                <a:latin typeface="+mn-lt"/>
                <a:ea typeface="+mn-ea"/>
                <a:cs typeface="+mn-cs"/>
              </a:rPr>
              <a:t>des femmes ; … des femmes </a:t>
            </a:r>
            <a:r>
              <a:rPr lang="en-US" sz="1200" b="1" kern="1200" dirty="0" err="1">
                <a:solidFill>
                  <a:schemeClr val="tx1"/>
                </a:solidFill>
                <a:latin typeface="+mn-lt"/>
                <a:ea typeface="+mn-ea"/>
                <a:cs typeface="+mn-cs"/>
              </a:rPr>
              <a:t>noires</a:t>
            </a:r>
            <a:r>
              <a:rPr lang="en-US" sz="1200" b="1" kern="1200" dirty="0">
                <a:solidFill>
                  <a:schemeClr val="tx1"/>
                </a:solidFill>
                <a:latin typeface="+mn-lt"/>
                <a:ea typeface="+mn-ea"/>
                <a:cs typeface="+mn-cs"/>
              </a:rPr>
              <a:t> et </a:t>
            </a:r>
            <a:r>
              <a:rPr lang="en-US" sz="1200" b="1" kern="1200" dirty="0" err="1">
                <a:solidFill>
                  <a:schemeClr val="tx1"/>
                </a:solidFill>
                <a:latin typeface="+mn-lt"/>
                <a:ea typeface="+mn-ea"/>
                <a:cs typeface="+mn-cs"/>
              </a:rPr>
              <a:t>métisses</a:t>
            </a:r>
            <a:r>
              <a:rPr lang="en-US" sz="1200" b="1" kern="1200" dirty="0">
                <a:solidFill>
                  <a:schemeClr val="tx1"/>
                </a:solidFill>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a:t>
            </a:r>
            <a:r>
              <a:rPr lang="en-US" sz="1200" b="1" kern="1200" dirty="0" err="1">
                <a:solidFill>
                  <a:schemeClr val="tx1"/>
                </a:solidFill>
                <a:effectLst/>
                <a:latin typeface="+mn-lt"/>
                <a:ea typeface="+mn-ea"/>
                <a:cs typeface="+mn-cs"/>
              </a:rPr>
              <a:t>ce</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sont</a:t>
            </a:r>
            <a:r>
              <a:rPr lang="en-US" sz="1200" b="1" kern="1200" dirty="0">
                <a:solidFill>
                  <a:schemeClr val="tx1"/>
                </a:solidFill>
                <a:effectLst/>
                <a:latin typeface="+mn-lt"/>
                <a:ea typeface="+mn-ea"/>
                <a:cs typeface="+mn-cs"/>
              </a:rPr>
              <a:t> des </a:t>
            </a:r>
            <a:r>
              <a:rPr lang="en-US" sz="1200" b="1" kern="1200" dirty="0" err="1">
                <a:solidFill>
                  <a:schemeClr val="tx1"/>
                </a:solidFill>
                <a:effectLst/>
                <a:latin typeface="+mn-lt"/>
                <a:ea typeface="+mn-ea"/>
                <a:cs typeface="+mn-cs"/>
              </a:rPr>
              <a:t>éléments</a:t>
            </a:r>
            <a:r>
              <a:rPr lang="en-US" sz="1200" b="1" kern="1200" dirty="0">
                <a:solidFill>
                  <a:schemeClr val="tx1"/>
                </a:solidFill>
                <a:effectLst/>
                <a:latin typeface="+mn-lt"/>
                <a:ea typeface="+mn-ea"/>
                <a:cs typeface="+mn-cs"/>
              </a:rPr>
              <a:t> de </a:t>
            </a:r>
            <a:r>
              <a:rPr lang="en-US" sz="1200" b="1" kern="1200" dirty="0" err="1">
                <a:solidFill>
                  <a:schemeClr val="tx1"/>
                </a:solidFill>
                <a:effectLst/>
                <a:latin typeface="+mn-lt"/>
                <a:ea typeface="+mn-ea"/>
                <a:cs typeface="+mn-cs"/>
              </a:rPr>
              <a:t>caractérisation</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mais</a:t>
            </a:r>
            <a:r>
              <a:rPr lang="en-US" sz="1200" b="1" kern="1200" dirty="0">
                <a:solidFill>
                  <a:schemeClr val="tx1"/>
                </a:solidFill>
                <a:effectLst/>
                <a:latin typeface="+mn-lt"/>
                <a:ea typeface="+mn-ea"/>
                <a:cs typeface="+mn-cs"/>
              </a:rPr>
              <a:t> pas </a:t>
            </a:r>
            <a:r>
              <a:rPr lang="en-US" sz="1200" b="1" kern="1200" dirty="0" err="1">
                <a:solidFill>
                  <a:schemeClr val="tx1"/>
                </a:solidFill>
                <a:effectLst/>
                <a:latin typeface="+mn-lt"/>
                <a:ea typeface="+mn-ea"/>
                <a:cs typeface="+mn-cs"/>
              </a:rPr>
              <a:t>suffisants</a:t>
            </a:r>
            <a:r>
              <a:rPr lang="en-US" sz="1200" b="1" kern="1200" dirty="0">
                <a:solidFill>
                  <a:schemeClr val="tx1"/>
                </a:solidFill>
                <a:effectLst/>
                <a:latin typeface="+mn-lt"/>
                <a:ea typeface="+mn-ea"/>
                <a:cs typeface="+mn-cs"/>
              </a:rPr>
              <a:t> pour </a:t>
            </a:r>
            <a:r>
              <a:rPr lang="en-US" sz="1200" b="1" kern="1200" dirty="0" err="1">
                <a:solidFill>
                  <a:schemeClr val="tx1"/>
                </a:solidFill>
                <a:effectLst/>
                <a:latin typeface="+mn-lt"/>
                <a:ea typeface="+mn-ea"/>
                <a:cs typeface="+mn-cs"/>
              </a:rPr>
              <a:t>définir</a:t>
            </a:r>
            <a:r>
              <a:rPr lang="en-US" sz="1200" b="1" kern="1200" dirty="0">
                <a:solidFill>
                  <a:schemeClr val="tx1"/>
                </a:solidFill>
                <a:effectLst/>
                <a:latin typeface="+mn-lt"/>
                <a:ea typeface="+mn-ea"/>
                <a:cs typeface="+mn-cs"/>
              </a:rPr>
              <a:t> les </a:t>
            </a:r>
            <a:r>
              <a:rPr lang="en-US" sz="1200" b="1" kern="1200" dirty="0" err="1">
                <a:solidFill>
                  <a:schemeClr val="tx1"/>
                </a:solidFill>
                <a:effectLst/>
                <a:latin typeface="+mn-lt"/>
                <a:ea typeface="+mn-ea"/>
                <a:cs typeface="+mn-cs"/>
              </a:rPr>
              <a:t>signares</a:t>
            </a:r>
            <a:r>
              <a:rPr lang="en-US" sz="1200" b="1" kern="1200" dirty="0">
                <a:solidFill>
                  <a:schemeClr val="tx1"/>
                </a:solidFill>
                <a:effectLst/>
                <a:latin typeface="+mn-lt"/>
                <a:ea typeface="+mn-ea"/>
                <a:cs typeface="+mn-cs"/>
              </a:rPr>
              <a:t>)</a:t>
            </a:r>
            <a:endParaRPr lang="fr-FR"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Pourtant…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 n’a-t-on pas dit récemment (2007) que « le drame de l'Afrique, c'est que l'homme africain n'est pas assez entré dans l'histoire »</a:t>
            </a:r>
          </a:p>
          <a:p>
            <a:endParaRPr lang="fr-FR"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9</a:t>
            </a:fld>
            <a:endParaRPr lang="fr-FR"/>
          </a:p>
        </p:txBody>
      </p:sp>
    </p:spTree>
    <p:extLst>
      <p:ext uri="{BB962C8B-B14F-4D97-AF65-F5344CB8AC3E}">
        <p14:creationId xmlns:p14="http://schemas.microsoft.com/office/powerpoint/2010/main" val="29274296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1"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10</a:t>
            </a:fld>
            <a:endParaRPr lang="fr-FR"/>
          </a:p>
        </p:txBody>
      </p:sp>
    </p:spTree>
    <p:extLst>
      <p:ext uri="{BB962C8B-B14F-4D97-AF65-F5344CB8AC3E}">
        <p14:creationId xmlns:p14="http://schemas.microsoft.com/office/powerpoint/2010/main" val="37448891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La réponse des africanistes, notamment des historiens, ne s’est pas faite attendre… </a:t>
            </a:r>
          </a:p>
          <a:p>
            <a:endParaRPr lang="fr-FR" b="1" dirty="0"/>
          </a:p>
          <a:p>
            <a:endParaRPr lang="fr-FR" b="1" dirty="0"/>
          </a:p>
          <a:p>
            <a:r>
              <a:rPr lang="fr-FR" b="1" dirty="0"/>
              <a:t>En fait, la réponse est déjà ancienne… </a:t>
            </a:r>
          </a:p>
          <a:p>
            <a:endParaRPr lang="fr-FR" b="1" dirty="0"/>
          </a:p>
          <a:p>
            <a:r>
              <a:rPr lang="fr-FR" b="1" dirty="0"/>
              <a:t>Puisque l’Afrique a commencé d’intéresser les historiens, dès les années 1950  : Raymond Mauny, Jan </a:t>
            </a:r>
            <a:r>
              <a:rPr lang="fr-FR" b="1" dirty="0" err="1"/>
              <a:t>Vansina</a:t>
            </a:r>
            <a:r>
              <a:rPr lang="fr-FR" b="1" dirty="0"/>
              <a:t>, Joseph Ki Zerbo (premier agrégé d’histoire africain),...</a:t>
            </a:r>
          </a:p>
          <a:p>
            <a:endParaRPr lang="fr-FR" b="1" dirty="0"/>
          </a:p>
          <a:p>
            <a:r>
              <a:rPr lang="fr-FR" b="1" dirty="0"/>
              <a:t>Sans oublier les travaux de pionniers de cet « africaniste ambigu » qu’a été Maurice Delafosse (1870-1926), entre histoire et ethnologie </a:t>
            </a:r>
          </a:p>
          <a:p>
            <a:r>
              <a:rPr lang="fr-FR" b="1" dirty="0"/>
              <a:t>(cf. Jean-Loup </a:t>
            </a:r>
            <a:r>
              <a:rPr lang="fr-FR" b="1" dirty="0" err="1"/>
              <a:t>Amselle</a:t>
            </a:r>
            <a:r>
              <a:rPr lang="fr-FR" b="1" dirty="0"/>
              <a:t>, Emmanuelle </a:t>
            </a:r>
            <a:r>
              <a:rPr lang="fr-FR" b="1" dirty="0" err="1"/>
              <a:t>Sibeud</a:t>
            </a:r>
            <a:r>
              <a:rPr lang="fr-FR" b="1" dirty="0"/>
              <a:t>, </a:t>
            </a:r>
            <a:r>
              <a:rPr lang="fr-FR" b="1" i="1" dirty="0"/>
              <a:t>Entre orientalisme et ethnographie : l’itinéraire d’un africaniste (1870-1926)</a:t>
            </a:r>
            <a:r>
              <a:rPr lang="fr-FR" b="1" dirty="0"/>
              <a:t>, Maisonneuve &amp; Larose, 1998).</a:t>
            </a:r>
          </a:p>
          <a:p>
            <a:endParaRPr lang="fr-FR" b="1" dirty="0"/>
          </a:p>
          <a:p>
            <a:r>
              <a:rPr lang="fr-FR" b="1" dirty="0"/>
              <a:t>Donc bien avant les grandes synthèses internationales des années 1970-1990 (Unesco et Cambridge UP).</a:t>
            </a:r>
          </a:p>
          <a:p>
            <a:endParaRPr lang="fr-FR" b="1"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11</a:t>
            </a:fld>
            <a:endParaRPr lang="fr-FR"/>
          </a:p>
        </p:txBody>
      </p:sp>
    </p:spTree>
    <p:extLst>
      <p:ext uri="{BB962C8B-B14F-4D97-AF65-F5344CB8AC3E}">
        <p14:creationId xmlns:p14="http://schemas.microsoft.com/office/powerpoint/2010/main" val="6995839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Et l’intérêt pour cette histoire africaine ne s’est pas démentie depuis !</a:t>
            </a:r>
          </a:p>
          <a:p>
            <a:endParaRPr lang="fr-FR" b="1" dirty="0"/>
          </a:p>
          <a:p>
            <a:r>
              <a:rPr lang="fr-FR" b="1" dirty="0"/>
              <a:t>En témoigne la création de la chaire d’histoire et d’archéologie des mondes africains au Collège de France, avec François-Xavier </a:t>
            </a:r>
            <a:r>
              <a:rPr lang="fr-FR" b="1" dirty="0" err="1"/>
              <a:t>Fauvelle</a:t>
            </a:r>
            <a:r>
              <a:rPr lang="fr-FR" b="1" dirty="0"/>
              <a:t> (lequel a aimablement rédigé le compte rendu de mon ouvrage, dans la revue </a:t>
            </a:r>
            <a:r>
              <a:rPr lang="fr-FR" b="1" i="1" dirty="0"/>
              <a:t>L’histoire</a:t>
            </a:r>
            <a:r>
              <a:rPr lang="fr-FR" b="1" i="0" dirty="0"/>
              <a:t>, mars 2021). </a:t>
            </a:r>
            <a:endParaRPr lang="fr-FR" b="1"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12</a:t>
            </a:fld>
            <a:endParaRPr lang="fr-FR"/>
          </a:p>
        </p:txBody>
      </p:sp>
    </p:spTree>
    <p:extLst>
      <p:ext uri="{BB962C8B-B14F-4D97-AF65-F5344CB8AC3E}">
        <p14:creationId xmlns:p14="http://schemas.microsoft.com/office/powerpoint/2010/main" val="17864707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Acteurs souvent oubliées ou négligées de l’Histoire, les femmes (cf. </a:t>
            </a:r>
            <a:r>
              <a:rPr lang="fr-FR" b="1" i="1" dirty="0"/>
              <a:t>Histoire des femmes en Occident</a:t>
            </a:r>
            <a:r>
              <a:rPr lang="fr-FR" b="1" dirty="0"/>
              <a:t> sous la direction de Michelle Perrot et Georges Duby, 1990-1991)…</a:t>
            </a:r>
          </a:p>
          <a:p>
            <a:endParaRPr lang="fr-FR" b="1" dirty="0"/>
          </a:p>
          <a:p>
            <a:r>
              <a:rPr lang="fr-FR" b="1" dirty="0"/>
              <a:t>… et notamment les femmes africaines ont commencé de voir publiées des synthèses à leur sujet.</a:t>
            </a:r>
          </a:p>
          <a:p>
            <a:endParaRPr lang="fr-FR" b="1" dirty="0"/>
          </a:p>
          <a:p>
            <a:r>
              <a:rPr lang="fr-FR" b="1" dirty="0"/>
              <a:t>… En France, la première synthèse de Catherine </a:t>
            </a:r>
            <a:r>
              <a:rPr lang="fr-FR" b="1" dirty="0" err="1"/>
              <a:t>Coquery-Vidrovitch</a:t>
            </a:r>
            <a:r>
              <a:rPr lang="fr-FR" b="1" dirty="0"/>
              <a:t> (1992).  Catherine </a:t>
            </a:r>
            <a:r>
              <a:rPr lang="fr-FR" b="1" dirty="0" err="1"/>
              <a:t>Coquery</a:t>
            </a:r>
            <a:r>
              <a:rPr lang="fr-FR" b="1" dirty="0"/>
              <a:t> vient de faire paraître ses mémoires africaines à La Découverte : </a:t>
            </a:r>
            <a:r>
              <a:rPr lang="fr-FR" b="1" i="1" dirty="0"/>
              <a:t>Le choix de l’Afrique. Les combats d’une pionnière de l’histoire africaine</a:t>
            </a:r>
            <a:r>
              <a:rPr lang="fr-FR" b="1" dirty="0"/>
              <a:t> (où elle cite </a:t>
            </a:r>
            <a:r>
              <a:rPr lang="fr-FR" b="1" i="1" dirty="0"/>
              <a:t>mes</a:t>
            </a:r>
            <a:r>
              <a:rPr lang="fr-FR" b="1" dirty="0"/>
              <a:t> signares, grand honneur !).</a:t>
            </a:r>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13</a:t>
            </a:fld>
            <a:endParaRPr lang="fr-FR"/>
          </a:p>
        </p:txBody>
      </p:sp>
    </p:spTree>
    <p:extLst>
      <p:ext uri="{BB962C8B-B14F-4D97-AF65-F5344CB8AC3E}">
        <p14:creationId xmlns:p14="http://schemas.microsoft.com/office/powerpoint/2010/main" val="37663299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Les </a:t>
            </a:r>
            <a:r>
              <a:rPr lang="fr-FR" b="1" dirty="0" err="1"/>
              <a:t>signares</a:t>
            </a:r>
            <a:r>
              <a:rPr lang="fr-FR" b="1" dirty="0"/>
              <a:t>, comme l’on verra, ne sont pas forcément toujours des métisses… </a:t>
            </a:r>
          </a:p>
          <a:p>
            <a:endParaRPr lang="fr-FR" b="1" dirty="0"/>
          </a:p>
          <a:p>
            <a:r>
              <a:rPr lang="fr-FR" b="1" dirty="0"/>
              <a:t>Par contre, il convient de poser la question du métissage, culturel &amp; social, voire « racial » (en tant que catégorie sociale perçue).</a:t>
            </a:r>
          </a:p>
          <a:p>
            <a:endParaRPr lang="fr-FR" b="1" dirty="0"/>
          </a:p>
          <a:p>
            <a:r>
              <a:rPr lang="fr-FR" b="1" dirty="0"/>
              <a:t>L’ouvrage </a:t>
            </a:r>
            <a:r>
              <a:rPr lang="fr-FR" b="1" i="1" dirty="0"/>
              <a:t>Histoire des métissages hors d’Europe. Nouveaux mondes ? Nouveaux peuples</a:t>
            </a:r>
            <a:r>
              <a:rPr lang="fr-FR" b="1" dirty="0"/>
              <a:t> (L’Harmattan, 1999), sous la direction de Bernard Grunberg et de Monique </a:t>
            </a:r>
            <a:r>
              <a:rPr lang="fr-FR" b="1" dirty="0" err="1"/>
              <a:t>Lakroum</a:t>
            </a:r>
            <a:r>
              <a:rPr lang="fr-FR" b="1" dirty="0"/>
              <a:t> : Actes du Colloque international tenu à Reims, les 5 et 6 novembre 1998, organisé par le </a:t>
            </a:r>
            <a:r>
              <a:rPr lang="fr-FR" b="1" dirty="0" err="1"/>
              <a:t>G.R.E.E.E</a:t>
            </a:r>
            <a:r>
              <a:rPr lang="fr-FR" b="1" dirty="0"/>
              <a:t>. (Groupe de Recherche sur les Mondes Extra-Européens de l'Université de Reims, créé par Bernard Grunberg et Monique </a:t>
            </a:r>
            <a:r>
              <a:rPr lang="fr-FR" b="1" dirty="0" err="1"/>
              <a:t>Lakroum</a:t>
            </a:r>
            <a:r>
              <a:rPr lang="fr-FR" b="1" dirty="0"/>
              <a:t> en 1995), l’un des ancêtre du </a:t>
            </a:r>
            <a:r>
              <a:rPr lang="fr-FR" b="1" dirty="0" err="1"/>
              <a:t>CERHiC</a:t>
            </a:r>
            <a:r>
              <a:rPr lang="fr-FR" b="1" dirty="0"/>
              <a:t> !!</a:t>
            </a:r>
          </a:p>
          <a:p>
            <a:endParaRPr lang="fr-FR" b="1" dirty="0"/>
          </a:p>
          <a:p>
            <a:endParaRPr lang="fr-FR" b="1" dirty="0"/>
          </a:p>
          <a:p>
            <a:r>
              <a:rPr lang="fr-FR" b="1" dirty="0"/>
              <a:t>Cf. article « métissage » de Jean-Loup </a:t>
            </a:r>
            <a:r>
              <a:rPr lang="fr-FR" b="1" dirty="0" err="1"/>
              <a:t>Amselle</a:t>
            </a:r>
            <a:r>
              <a:rPr lang="fr-FR" b="1" dirty="0"/>
              <a:t> dans </a:t>
            </a:r>
            <a:r>
              <a:rPr lang="fr-FR" b="1" i="1" dirty="0"/>
              <a:t>Le dictionnaire des sciences humaines</a:t>
            </a:r>
            <a:r>
              <a:rPr lang="fr-FR" b="1" dirty="0"/>
              <a:t>, Sylvie Mesure et Patrick </a:t>
            </a:r>
            <a:r>
              <a:rPr lang="fr-FR" b="1" dirty="0" err="1"/>
              <a:t>Savidan</a:t>
            </a:r>
            <a:r>
              <a:rPr lang="fr-FR" b="1" dirty="0"/>
              <a:t> </a:t>
            </a:r>
            <a:r>
              <a:rPr lang="fr-FR" b="1" dirty="0" err="1"/>
              <a:t>eds</a:t>
            </a:r>
            <a:r>
              <a:rPr lang="fr-FR" b="1" dirty="0"/>
              <a:t>, </a:t>
            </a:r>
            <a:r>
              <a:rPr lang="fr-FR" b="1" dirty="0" err="1"/>
              <a:t>Puf</a:t>
            </a:r>
            <a:r>
              <a:rPr lang="fr-FR" b="1" dirty="0"/>
              <a:t>, coll. « Quadrige », 2006, p. 767-769. (l’article suivant sur la micro-histoire…).</a:t>
            </a:r>
          </a:p>
          <a:p>
            <a:r>
              <a:rPr lang="fr-FR" b="1" dirty="0"/>
              <a:t>Cf. article « métissage(s) » de Carmen </a:t>
            </a:r>
            <a:r>
              <a:rPr lang="fr-FR" b="1" dirty="0" err="1"/>
              <a:t>Bernand</a:t>
            </a:r>
            <a:r>
              <a:rPr lang="fr-FR" b="1" dirty="0"/>
              <a:t> dans le </a:t>
            </a:r>
            <a:r>
              <a:rPr lang="fr-FR" b="1" i="1" dirty="0"/>
              <a:t>Dictionnaire de l’historien</a:t>
            </a:r>
            <a:r>
              <a:rPr lang="fr-FR" b="1" i="0" dirty="0"/>
              <a:t>, Claude </a:t>
            </a:r>
            <a:r>
              <a:rPr lang="fr-FR" b="1" i="0" dirty="0" err="1"/>
              <a:t>Gauvard</a:t>
            </a:r>
            <a:r>
              <a:rPr lang="fr-FR" b="1" i="0" dirty="0"/>
              <a:t> et Jean-François Sirinelli </a:t>
            </a:r>
            <a:r>
              <a:rPr lang="fr-FR" b="1" i="0" dirty="0" err="1"/>
              <a:t>eds</a:t>
            </a:r>
            <a:r>
              <a:rPr lang="fr-FR" b="1" i="0" dirty="0"/>
              <a:t>, </a:t>
            </a:r>
            <a:r>
              <a:rPr lang="fr-FR" b="1" i="0" dirty="0" err="1"/>
              <a:t>Puf</a:t>
            </a:r>
            <a:r>
              <a:rPr lang="fr-FR" b="1" i="0" dirty="0"/>
              <a:t>, coll. « Quadrige », 2015, p. 454-455. (l’article suivant sur la micro-histoire, par Jacques Revel)</a:t>
            </a:r>
          </a:p>
          <a:p>
            <a:endParaRPr lang="fr-FR" b="1" i="0" dirty="0"/>
          </a:p>
          <a:p>
            <a:r>
              <a:rPr lang="fr-FR" b="1" i="0" dirty="0"/>
              <a:t>Par contre, pas d’occurrence dans le </a:t>
            </a:r>
            <a:r>
              <a:rPr lang="fr-FR" b="1" i="1" dirty="0"/>
              <a:t>Dictionnaire de l’ethnologie et de l’anthropologie</a:t>
            </a:r>
            <a:r>
              <a:rPr lang="fr-FR" b="1" i="0" dirty="0"/>
              <a:t>, Pierre Bonte et Michel Izard </a:t>
            </a:r>
            <a:r>
              <a:rPr lang="fr-FR" b="1" i="0" dirty="0" err="1"/>
              <a:t>eds</a:t>
            </a:r>
            <a:r>
              <a:rPr lang="fr-FR" b="1" i="0" dirty="0"/>
              <a:t>, </a:t>
            </a:r>
            <a:r>
              <a:rPr lang="fr-FR" b="1" i="0" dirty="0" err="1"/>
              <a:t>Puf</a:t>
            </a:r>
            <a:r>
              <a:rPr lang="fr-FR" b="1" i="0" dirty="0"/>
              <a:t>, 1991, </a:t>
            </a:r>
            <a:r>
              <a:rPr lang="fr-FR" b="1" i="0" dirty="0" err="1"/>
              <a:t>rééd</a:t>
            </a:r>
            <a:r>
              <a:rPr lang="fr-FR" b="1" i="0" dirty="0"/>
              <a:t>. 1992.</a:t>
            </a:r>
          </a:p>
          <a:p>
            <a:endParaRPr lang="fr-FR" b="1" i="0" dirty="0"/>
          </a:p>
          <a:p>
            <a:r>
              <a:rPr lang="fr-FR" b="1" i="0" dirty="0"/>
              <a:t>Ni dans le </a:t>
            </a:r>
            <a:r>
              <a:rPr lang="fr-FR" b="1" i="1" dirty="0"/>
              <a:t>Dictionnaire de l’Ancien régime</a:t>
            </a:r>
            <a:r>
              <a:rPr lang="fr-FR" b="1" i="0" dirty="0"/>
              <a:t>, sous la direction de Lucien </a:t>
            </a:r>
            <a:r>
              <a:rPr lang="fr-FR" b="1" i="0" dirty="0" err="1"/>
              <a:t>Bély</a:t>
            </a:r>
            <a:r>
              <a:rPr lang="fr-FR" b="1" i="0" dirty="0"/>
              <a:t>, </a:t>
            </a:r>
            <a:r>
              <a:rPr lang="fr-FR" b="1" i="0" dirty="0" err="1"/>
              <a:t>Puf</a:t>
            </a:r>
            <a:r>
              <a:rPr lang="fr-FR" b="1" i="0" dirty="0"/>
              <a:t>, coll. « Quadrige », 1996, </a:t>
            </a:r>
            <a:r>
              <a:rPr lang="fr-FR" b="1" i="0" dirty="0" err="1"/>
              <a:t>rééd</a:t>
            </a:r>
            <a:r>
              <a:rPr lang="fr-FR" b="1" i="0" dirty="0"/>
              <a:t>. 2006. Mais articles « Colonies »  (Jean-Michel Deveau), « Sénégambie » (Jean-Michel Deveau), « Mercantilisme » (Pierre </a:t>
            </a:r>
            <a:r>
              <a:rPr lang="fr-FR" b="1" i="0" dirty="0" err="1"/>
              <a:t>Deyon</a:t>
            </a:r>
            <a:r>
              <a:rPr lang="fr-FR" b="1" i="0" dirty="0"/>
              <a:t>), « Exclusif » (Jean </a:t>
            </a:r>
            <a:r>
              <a:rPr lang="fr-FR" b="1" i="0" dirty="0" err="1"/>
              <a:t>Tarrade</a:t>
            </a:r>
            <a:r>
              <a:rPr lang="fr-FR" b="1" i="0" dirty="0"/>
              <a:t>), « Compagnies de commerce » (Philippe </a:t>
            </a:r>
            <a:r>
              <a:rPr lang="fr-FR" b="1" i="0" dirty="0" err="1"/>
              <a:t>Haudrère</a:t>
            </a:r>
            <a:r>
              <a:rPr lang="fr-FR" b="1" i="0" dirty="0"/>
              <a:t>).</a:t>
            </a:r>
          </a:p>
          <a:p>
            <a:r>
              <a:rPr lang="fr-FR" b="1" i="0" dirty="0"/>
              <a:t>On y parle même des signares :</a:t>
            </a:r>
          </a:p>
          <a:p>
            <a:r>
              <a:rPr lang="fr-FR" b="1" i="0" dirty="0"/>
              <a:t>À Saint-Louis, les « </a:t>
            </a:r>
            <a:r>
              <a:rPr lang="fr-FR" b="1" i="0" dirty="0" err="1"/>
              <a:t>Laptos</a:t>
            </a:r>
            <a:r>
              <a:rPr lang="fr-FR" b="1" i="0" dirty="0"/>
              <a:t> sont en général piroguiers et les mulâtres commercent avec l’intérieur du pays tandis que les </a:t>
            </a:r>
            <a:r>
              <a:rPr lang="fr-FR" b="1" i="0" dirty="0" err="1"/>
              <a:t>Signares</a:t>
            </a:r>
            <a:r>
              <a:rPr lang="fr-FR" b="1" i="0" dirty="0"/>
              <a:t>, aux frontières de la demi-mondaine et de la femme d’affaires, sont toujours dans l’attente d’un équipage. » Tandis qu’à Gorée, « là encore, les </a:t>
            </a:r>
            <a:r>
              <a:rPr lang="fr-FR" b="1" i="0" dirty="0" err="1"/>
              <a:t>Signares</a:t>
            </a:r>
            <a:r>
              <a:rPr lang="fr-FR" b="1" i="0" dirty="0"/>
              <a:t> font commerce de tout ce qui s’offre, y compris celui des esclaves. Comme à Saint-Louis chacun considère que les biens et réserves de la Compagnie sont à son service, dans une corruption généralisée. »</a:t>
            </a:r>
          </a:p>
          <a:p>
            <a:endParaRPr lang="fr-FR" b="1"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14</a:t>
            </a:fld>
            <a:endParaRPr lang="fr-FR"/>
          </a:p>
        </p:txBody>
      </p:sp>
    </p:spTree>
    <p:extLst>
      <p:ext uri="{BB962C8B-B14F-4D97-AF65-F5344CB8AC3E}">
        <p14:creationId xmlns:p14="http://schemas.microsoft.com/office/powerpoint/2010/main" val="22518123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a:p>
            <a:r>
              <a:rPr lang="fr-FR" sz="1200" b="1" dirty="0"/>
              <a:t>L’ouvrage, daté de 1979, vaut ici pour son titre – emblématique - car il témoigne de la valorisation du métissage à partir des années 1970…</a:t>
            </a:r>
          </a:p>
          <a:p>
            <a:endParaRPr lang="fr-FR" sz="1200" b="1" dirty="0"/>
          </a:p>
          <a:p>
            <a:r>
              <a:rPr lang="fr-FR" sz="1200" b="1" dirty="0"/>
              <a:t>Pour être précis, l’ouvrage de Guy </a:t>
            </a:r>
            <a:r>
              <a:rPr lang="fr-FR" sz="1200" b="1" dirty="0" err="1"/>
              <a:t>Hocquenghem</a:t>
            </a:r>
            <a:r>
              <a:rPr lang="fr-FR" sz="1200" b="1" dirty="0"/>
              <a:t> n’est guère utile pour une réflexion sur l’histoire du métissage, car l’essentiel de l’ouvrage est contenu en fait dans le sous-titre de l’ouvrage :</a:t>
            </a:r>
          </a:p>
          <a:p>
            <a:r>
              <a:rPr lang="fr-FR" sz="1200" b="1" dirty="0"/>
              <a:t>Réflexion d’un francophobe…</a:t>
            </a:r>
          </a:p>
          <a:p>
            <a:endParaRPr lang="fr-FR" sz="1200" b="1" dirty="0"/>
          </a:p>
          <a:p>
            <a:r>
              <a:rPr lang="fr-FR" sz="1200" b="1" dirty="0"/>
              <a:t>Référence de la citation de Régine </a:t>
            </a:r>
            <a:r>
              <a:rPr lang="fr-FR" sz="1200" b="1" dirty="0" err="1"/>
              <a:t>Goutalier</a:t>
            </a:r>
            <a:r>
              <a:rPr lang="fr-FR" sz="1200" b="1" dirty="0"/>
              <a:t>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Régine </a:t>
            </a:r>
            <a:r>
              <a:rPr lang="fr-FR" b="1" dirty="0" err="1"/>
              <a:t>Goutalier</a:t>
            </a:r>
            <a:r>
              <a:rPr lang="fr-FR" b="1" dirty="0"/>
              <a:t>, « Splendeur et déclin des </a:t>
            </a:r>
            <a:r>
              <a:rPr lang="fr-FR" b="1" dirty="0" err="1"/>
              <a:t>signares</a:t>
            </a:r>
            <a:r>
              <a:rPr lang="fr-FR" b="1" dirty="0"/>
              <a:t> du Sénégal », </a:t>
            </a:r>
            <a:r>
              <a:rPr lang="fr-FR" b="1" i="1" dirty="0"/>
              <a:t>Le Mois en Afrique</a:t>
            </a:r>
            <a:r>
              <a:rPr lang="fr-FR" b="1" dirty="0"/>
              <a:t>, n° 217-218, XIXe année,  02-03/1984,  p.  106.</a:t>
            </a:r>
          </a:p>
          <a:p>
            <a:endParaRPr lang="fr-FR" sz="1200" b="1" dirty="0"/>
          </a:p>
          <a:p>
            <a:endParaRPr lang="fr-FR" b="1" dirty="0"/>
          </a:p>
          <a:p>
            <a:endParaRPr lang="fr-FR" b="1" dirty="0"/>
          </a:p>
          <a:p>
            <a:endParaRPr lang="fr-FR" b="1"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15</a:t>
            </a:fld>
            <a:endParaRPr lang="fr-FR"/>
          </a:p>
        </p:txBody>
      </p:sp>
    </p:spTree>
    <p:extLst>
      <p:ext uri="{BB962C8B-B14F-4D97-AF65-F5344CB8AC3E}">
        <p14:creationId xmlns:p14="http://schemas.microsoft.com/office/powerpoint/2010/main" val="40311555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Jean-Pierre </a:t>
            </a:r>
            <a:r>
              <a:rPr lang="fr-FR" b="1" dirty="0" err="1"/>
              <a:t>Biondi</a:t>
            </a:r>
            <a:r>
              <a:rPr lang="fr-FR" b="1" dirty="0"/>
              <a:t>, </a:t>
            </a:r>
            <a:r>
              <a:rPr lang="fr-FR" b="1" i="1" dirty="0"/>
              <a:t>Saint-Louis du Sénégal : mémoires d’un métissage</a:t>
            </a:r>
            <a:r>
              <a:rPr lang="fr-FR" b="1" dirty="0"/>
              <a:t>, Paris, Denoël, 1987, p. 48.</a:t>
            </a:r>
          </a:p>
          <a:p>
            <a:r>
              <a:rPr lang="fr-FR" b="1" dirty="0"/>
              <a:t>        Un titre remarquable ! Par un journaliste (de gauche), qui a été également conseiller (audiovisuel) de </a:t>
            </a:r>
            <a:r>
              <a:rPr lang="fr-FR" b="1" dirty="0" err="1"/>
              <a:t>L.S</a:t>
            </a:r>
            <a:r>
              <a:rPr lang="fr-FR" b="1" dirty="0"/>
              <a:t>. Senghor et un des fondateurs de la revue </a:t>
            </a:r>
            <a:r>
              <a:rPr lang="fr-FR" b="1" i="1" dirty="0"/>
              <a:t>Éthiopiques</a:t>
            </a:r>
            <a:r>
              <a:rPr lang="fr-FR" b="1" dirty="0"/>
              <a:t>.</a:t>
            </a:r>
          </a:p>
          <a:p>
            <a:endParaRPr lang="fr-FR" b="1" dirty="0"/>
          </a:p>
          <a:p>
            <a:r>
              <a:rPr lang="fr-FR" b="1" dirty="0"/>
              <a:t>Yvonne </a:t>
            </a:r>
            <a:r>
              <a:rPr lang="fr-FR" b="1" dirty="0" err="1"/>
              <a:t>Knibiehler</a:t>
            </a:r>
            <a:r>
              <a:rPr lang="fr-FR" b="1" dirty="0"/>
              <a:t> et Régine </a:t>
            </a:r>
            <a:r>
              <a:rPr lang="fr-FR" b="1" dirty="0" err="1"/>
              <a:t>Goutalier</a:t>
            </a:r>
            <a:r>
              <a:rPr lang="fr-FR" b="1" dirty="0"/>
              <a:t>, </a:t>
            </a:r>
            <a:r>
              <a:rPr lang="fr-FR" b="1" i="1" dirty="0"/>
              <a:t>La Femme au temps des colonies</a:t>
            </a:r>
            <a:r>
              <a:rPr lang="fr-FR" b="1" dirty="0"/>
              <a:t>, Paris, Stock, 1985, p. 53.</a:t>
            </a:r>
          </a:p>
          <a:p>
            <a:r>
              <a:rPr lang="fr-FR" b="1" dirty="0"/>
              <a:t>        Il est vrai que Régine </a:t>
            </a:r>
            <a:r>
              <a:rPr lang="fr-FR" b="1" dirty="0" err="1"/>
              <a:t>Goutalier</a:t>
            </a:r>
            <a:r>
              <a:rPr lang="fr-FR" b="1" dirty="0"/>
              <a:t> est plutôt une spécialiste de l’Afrique du Nord et de l’Algérie en particulier.</a:t>
            </a:r>
          </a:p>
          <a:p>
            <a:endParaRPr lang="fr-FR" b="1"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16</a:t>
            </a:fld>
            <a:endParaRPr lang="fr-FR"/>
          </a:p>
        </p:txBody>
      </p:sp>
    </p:spTree>
    <p:extLst>
      <p:ext uri="{BB962C8B-B14F-4D97-AF65-F5344CB8AC3E}">
        <p14:creationId xmlns:p14="http://schemas.microsoft.com/office/powerpoint/2010/main" val="16660319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Les historiens et aussi certains anthropologues, à la suite de Georges Balandier et surtout de Jean-Loup </a:t>
            </a:r>
            <a:r>
              <a:rPr lang="fr-FR" b="1" dirty="0" err="1"/>
              <a:t>Amselle</a:t>
            </a:r>
            <a:r>
              <a:rPr lang="fr-FR" b="1" dirty="0"/>
              <a:t>…</a:t>
            </a:r>
          </a:p>
          <a:p>
            <a:r>
              <a:rPr lang="fr-FR" b="1" dirty="0"/>
              <a:t>… ont commencé d’interroger les catégories de l’ethnologie et de l’anthropologie (« races », « ethnies »)…</a:t>
            </a:r>
          </a:p>
          <a:p>
            <a:r>
              <a:rPr lang="fr-FR" b="1" dirty="0"/>
              <a:t>… à les </a:t>
            </a:r>
            <a:r>
              <a:rPr lang="fr-FR" b="1" i="1" dirty="0"/>
              <a:t>déconstruire</a:t>
            </a:r>
            <a:r>
              <a:rPr lang="fr-FR" b="1" i="0" dirty="0"/>
              <a:t> ou tout du moins à les historiciser… </a:t>
            </a:r>
          </a:p>
          <a:p>
            <a:r>
              <a:rPr lang="fr-FR" b="1" i="0" dirty="0"/>
              <a:t>… pour éviter le piège de l’essentialisation en ce qui concerne l’identité.</a:t>
            </a:r>
            <a:endParaRPr lang="fr-FR" b="1"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17</a:t>
            </a:fld>
            <a:endParaRPr lang="fr-FR"/>
          </a:p>
        </p:txBody>
      </p:sp>
    </p:spTree>
    <p:extLst>
      <p:ext uri="{BB962C8B-B14F-4D97-AF65-F5344CB8AC3E}">
        <p14:creationId xmlns:p14="http://schemas.microsoft.com/office/powerpoint/2010/main" val="23866120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Double métaphore autour du tissu : </a:t>
            </a:r>
          </a:p>
          <a:p>
            <a:r>
              <a:rPr lang="fr-FR" b="1" dirty="0"/>
              <a:t>Il existe des tissus ‘métis’ mêlant coton et lin.</a:t>
            </a:r>
          </a:p>
          <a:p>
            <a:r>
              <a:rPr lang="fr-FR" b="1" dirty="0"/>
              <a:t>Contexte :  de </a:t>
            </a:r>
            <a:r>
              <a:rPr lang="fr-FR" b="1" i="1" dirty="0"/>
              <a:t>cum</a:t>
            </a:r>
            <a:r>
              <a:rPr lang="fr-FR" b="1" dirty="0"/>
              <a:t>, avec, et </a:t>
            </a:r>
            <a:r>
              <a:rPr lang="fr-FR" b="1" i="1" dirty="0" err="1"/>
              <a:t>texere</a:t>
            </a:r>
            <a:r>
              <a:rPr lang="fr-FR" b="1" dirty="0"/>
              <a:t>, tisser.</a:t>
            </a:r>
          </a:p>
          <a:p>
            <a:r>
              <a:rPr lang="fr-FR" b="1" dirty="0"/>
              <a:t>Métis venant bien sûr du latin </a:t>
            </a:r>
            <a:r>
              <a:rPr lang="fr-FR" b="1" i="1" dirty="0" err="1"/>
              <a:t>miscere</a:t>
            </a:r>
            <a:r>
              <a:rPr lang="fr-FR" b="1" dirty="0"/>
              <a:t>, mêler, mélanger.</a:t>
            </a:r>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18</a:t>
            </a:fld>
            <a:endParaRPr lang="fr-FR"/>
          </a:p>
        </p:txBody>
      </p:sp>
    </p:spTree>
    <p:extLst>
      <p:ext uri="{BB962C8B-B14F-4D97-AF65-F5344CB8AC3E}">
        <p14:creationId xmlns:p14="http://schemas.microsoft.com/office/powerpoint/2010/main" val="29690522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19</a:t>
            </a:fld>
            <a:endParaRPr lang="fr-FR"/>
          </a:p>
        </p:txBody>
      </p:sp>
    </p:spTree>
    <p:extLst>
      <p:ext uri="{BB962C8B-B14F-4D97-AF65-F5344CB8AC3E}">
        <p14:creationId xmlns:p14="http://schemas.microsoft.com/office/powerpoint/2010/main" val="22696740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Les métis sénégalais et la question de la citoyenneté, de l’urbanité et de la politique.</a:t>
            </a:r>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20</a:t>
            </a:fld>
            <a:endParaRPr lang="fr-FR"/>
          </a:p>
        </p:txBody>
      </p:sp>
    </p:spTree>
    <p:extLst>
      <p:ext uri="{BB962C8B-B14F-4D97-AF65-F5344CB8AC3E}">
        <p14:creationId xmlns:p14="http://schemas.microsoft.com/office/powerpoint/2010/main" val="19993822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Les </a:t>
            </a:r>
            <a:r>
              <a:rPr lang="fr-FR" b="1" dirty="0" err="1"/>
              <a:t>signares</a:t>
            </a:r>
            <a:r>
              <a:rPr lang="fr-FR" b="1" dirty="0"/>
              <a:t> ont participé d’une culture diffuse née du contact, à partir du milieu du XV</a:t>
            </a:r>
            <a:r>
              <a:rPr lang="fr-FR" b="1" baseline="30000" dirty="0"/>
              <a:t>e</a:t>
            </a:r>
            <a:r>
              <a:rPr lang="fr-FR" b="1" dirty="0"/>
              <a:t> siècle, de Portugais – auxquels les </a:t>
            </a:r>
            <a:r>
              <a:rPr lang="fr-FR" b="1" dirty="0" err="1"/>
              <a:t>signares</a:t>
            </a:r>
            <a:r>
              <a:rPr lang="fr-FR" b="1" dirty="0"/>
              <a:t> doivent leur nom, </a:t>
            </a:r>
            <a:r>
              <a:rPr lang="fr-FR" b="1" i="1" dirty="0" err="1"/>
              <a:t>senhoras</a:t>
            </a:r>
            <a:r>
              <a:rPr lang="fr-FR" b="1" i="1" dirty="0"/>
              <a:t> (</a:t>
            </a:r>
            <a:r>
              <a:rPr lang="fr-FR" b="1" i="0" dirty="0"/>
              <a:t>et encore </a:t>
            </a:r>
            <a:r>
              <a:rPr lang="fr-FR" b="1" i="1" dirty="0"/>
              <a:t>donas)</a:t>
            </a:r>
            <a:r>
              <a:rPr lang="fr-FR" b="1" dirty="0"/>
              <a:t>, les dames – et d’Africaines sur la frange littorale s’étendant du fleuve Sénégal à la Sierra Leone.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1" dirty="0"/>
          </a:p>
          <a:p>
            <a:r>
              <a:rPr lang="fr-FR" b="1" dirty="0"/>
              <a:t>Cette rencontre, alors que les Portugais n’ont eu longtemps comme seule base d’implantation régionale l’archipel du Cap-Vert, a entraîné une fécondation culturelle et souvent biologique, donnant naissance sur la côte à un monde métis, largement luso-africain. </a:t>
            </a:r>
          </a:p>
          <a:p>
            <a:endParaRPr lang="fr-FR" b="1" dirty="0"/>
          </a:p>
          <a:p>
            <a:r>
              <a:rPr lang="fr-FR" b="1" dirty="0"/>
              <a:t>Ce qui est frappant, outre certains traits culturels (vestimentaires, linguistiques), c’est la grande autonomie de ces populations d’</a:t>
            </a:r>
            <a:r>
              <a:rPr lang="fr-FR" b="1" i="1" dirty="0"/>
              <a:t>intermédiaires</a:t>
            </a:r>
            <a:r>
              <a:rPr lang="fr-FR" b="1" dirty="0"/>
              <a:t> et spécifiquement de certaines individualités féminines remarquables (la </a:t>
            </a:r>
            <a:r>
              <a:rPr lang="fr-FR" b="1" dirty="0" err="1"/>
              <a:t>Belinguere</a:t>
            </a:r>
            <a:r>
              <a:rPr lang="fr-FR" b="1" dirty="0"/>
              <a:t>, Dona Catilina) au XVII</a:t>
            </a:r>
            <a:r>
              <a:rPr lang="fr-FR" b="1" baseline="30000" dirty="0"/>
              <a:t>e</a:t>
            </a:r>
            <a:r>
              <a:rPr lang="fr-FR" b="1" dirty="0"/>
              <a:t> siècle, qui ont su se développer à la marge et à l’interface de différents pouvoirs territoriaux et réseaux marchands à longue distance, européens et africains. </a:t>
            </a:r>
          </a:p>
          <a:p>
            <a:endParaRPr lang="fr-FR" b="1"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22</a:t>
            </a:fld>
            <a:endParaRPr lang="fr-FR"/>
          </a:p>
        </p:txBody>
      </p:sp>
    </p:spTree>
    <p:extLst>
      <p:ext uri="{BB962C8B-B14F-4D97-AF65-F5344CB8AC3E}">
        <p14:creationId xmlns:p14="http://schemas.microsoft.com/office/powerpoint/2010/main" val="27351454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Les </a:t>
            </a:r>
            <a:r>
              <a:rPr lang="fr-FR" b="1" dirty="0" err="1"/>
              <a:t>signares</a:t>
            </a:r>
            <a:r>
              <a:rPr lang="fr-FR" b="1" dirty="0"/>
              <a:t> ont participé d’une culture diffuse née du contact, à partir du milieu du XV</a:t>
            </a:r>
            <a:r>
              <a:rPr lang="fr-FR" b="1" baseline="30000" dirty="0"/>
              <a:t>e</a:t>
            </a:r>
            <a:r>
              <a:rPr lang="fr-FR" b="1" dirty="0"/>
              <a:t> siècle, de Portugais – auxquels les </a:t>
            </a:r>
            <a:r>
              <a:rPr lang="fr-FR" b="1" dirty="0" err="1"/>
              <a:t>signares</a:t>
            </a:r>
            <a:r>
              <a:rPr lang="fr-FR" b="1" dirty="0"/>
              <a:t> doivent leur nom, </a:t>
            </a:r>
            <a:r>
              <a:rPr lang="fr-FR" b="1" i="1" dirty="0" err="1"/>
              <a:t>senhoras</a:t>
            </a:r>
            <a:r>
              <a:rPr lang="fr-FR" b="1" i="1" dirty="0"/>
              <a:t> (</a:t>
            </a:r>
            <a:r>
              <a:rPr lang="fr-FR" b="1" i="0" dirty="0"/>
              <a:t>et encore </a:t>
            </a:r>
            <a:r>
              <a:rPr lang="fr-FR" b="1" i="1" dirty="0"/>
              <a:t>donas)</a:t>
            </a:r>
            <a:r>
              <a:rPr lang="fr-FR" b="1" dirty="0"/>
              <a:t>, les dames – et d’Africaines sur la frange littorale s’étendant du fleuve Sénégal à la Sierra Leone.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1" dirty="0"/>
          </a:p>
          <a:p>
            <a:r>
              <a:rPr lang="fr-FR" b="1" dirty="0"/>
              <a:t>Cette rencontre, alors que les Portugais n’ont eu longtemps comme seule base d’implantation régionale l’archipel du Cap-Vert, a entraîné une fécondation culturelle et souvent biologique, donnant naissance sur la côte à un monde métis, largement luso-africain. </a:t>
            </a:r>
          </a:p>
          <a:p>
            <a:endParaRPr lang="fr-FR" b="1" dirty="0"/>
          </a:p>
          <a:p>
            <a:r>
              <a:rPr lang="fr-FR" b="1" dirty="0"/>
              <a:t>Ce qui est frappant, outre certains traits culturels (vestimentaires, linguistiques), c’est la grande autonomie de ces populations d’</a:t>
            </a:r>
            <a:r>
              <a:rPr lang="fr-FR" b="1" i="1" dirty="0"/>
              <a:t>intermédiaires</a:t>
            </a:r>
            <a:r>
              <a:rPr lang="fr-FR" b="1" dirty="0"/>
              <a:t> et spécifiquement de certaines individualités féminines remarquables (la </a:t>
            </a:r>
            <a:r>
              <a:rPr lang="fr-FR" b="1" dirty="0" err="1"/>
              <a:t>Belinguere</a:t>
            </a:r>
            <a:r>
              <a:rPr lang="fr-FR" b="1" dirty="0"/>
              <a:t>, Dona Catilina) au XVII</a:t>
            </a:r>
            <a:r>
              <a:rPr lang="fr-FR" b="1" baseline="30000" dirty="0"/>
              <a:t>e</a:t>
            </a:r>
            <a:r>
              <a:rPr lang="fr-FR" b="1" dirty="0"/>
              <a:t> siècle, qui ont su se développer à la marge et à l’interface de différents pouvoirs territoriaux et réseaux marchands à longue distance, européens et africains. </a:t>
            </a:r>
          </a:p>
          <a:p>
            <a:endParaRPr lang="fr-FR"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23</a:t>
            </a:fld>
            <a:endParaRPr lang="fr-FR"/>
          </a:p>
        </p:txBody>
      </p:sp>
    </p:spTree>
    <p:extLst>
      <p:ext uri="{BB962C8B-B14F-4D97-AF65-F5344CB8AC3E}">
        <p14:creationId xmlns:p14="http://schemas.microsoft.com/office/powerpoint/2010/main" val="24349361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Les </a:t>
            </a:r>
            <a:r>
              <a:rPr lang="fr-FR" b="1" dirty="0" err="1"/>
              <a:t>signares</a:t>
            </a:r>
            <a:r>
              <a:rPr lang="fr-FR" b="1" dirty="0"/>
              <a:t> ont participé d’une culture diffuse née du contact, à partir du milieu du XV</a:t>
            </a:r>
            <a:r>
              <a:rPr lang="fr-FR" b="1" baseline="30000" dirty="0"/>
              <a:t>e</a:t>
            </a:r>
            <a:r>
              <a:rPr lang="fr-FR" b="1" dirty="0"/>
              <a:t> siècle, de Portugais – auxquels les </a:t>
            </a:r>
            <a:r>
              <a:rPr lang="fr-FR" b="1" dirty="0" err="1"/>
              <a:t>signares</a:t>
            </a:r>
            <a:r>
              <a:rPr lang="fr-FR" b="1" dirty="0"/>
              <a:t> doivent leur nom, </a:t>
            </a:r>
            <a:r>
              <a:rPr lang="fr-FR" b="1" i="1" dirty="0" err="1"/>
              <a:t>senhoras</a:t>
            </a:r>
            <a:r>
              <a:rPr lang="fr-FR" b="1" i="1" dirty="0"/>
              <a:t> (</a:t>
            </a:r>
            <a:r>
              <a:rPr lang="fr-FR" b="1" i="0" dirty="0"/>
              <a:t>et encore </a:t>
            </a:r>
            <a:r>
              <a:rPr lang="fr-FR" b="1" i="1" dirty="0"/>
              <a:t>donas)</a:t>
            </a:r>
            <a:r>
              <a:rPr lang="fr-FR" b="1" dirty="0"/>
              <a:t>, les dames – et d’Africaines sur la frange littorale s’étendant du fleuve Sénégal à la Sierra Leone.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1" dirty="0"/>
          </a:p>
          <a:p>
            <a:r>
              <a:rPr lang="fr-FR" b="1" dirty="0"/>
              <a:t>Cette rencontre, alors que les Portugais n’ont eu longtemps comme seule base d’implantation régionale l’archipel du Cap-Vert, a entraîné une fécondation culturelle et souvent biologique, donnant naissance sur la côte à un monde métis, largement luso-africain. </a:t>
            </a:r>
          </a:p>
          <a:p>
            <a:endParaRPr lang="fr-FR" b="1" dirty="0"/>
          </a:p>
          <a:p>
            <a:r>
              <a:rPr lang="fr-FR" b="1" dirty="0"/>
              <a:t>Ce qui est frappant, outre certains traits culturels (vestimentaires, linguistiques), c’est la grande autonomie de ces populations d’</a:t>
            </a:r>
            <a:r>
              <a:rPr lang="fr-FR" b="1" i="1" dirty="0"/>
              <a:t>intermédiaires</a:t>
            </a:r>
            <a:r>
              <a:rPr lang="fr-FR" b="1" dirty="0"/>
              <a:t> et spécifiquement de certaines individualités féminines remarquables (la </a:t>
            </a:r>
            <a:r>
              <a:rPr lang="fr-FR" b="1" dirty="0" err="1"/>
              <a:t>Belinguere</a:t>
            </a:r>
            <a:r>
              <a:rPr lang="fr-FR" b="1" dirty="0"/>
              <a:t>, Dona Catilina) au XVII</a:t>
            </a:r>
            <a:r>
              <a:rPr lang="fr-FR" b="1" baseline="30000" dirty="0"/>
              <a:t>e</a:t>
            </a:r>
            <a:r>
              <a:rPr lang="fr-FR" b="1" dirty="0"/>
              <a:t> siècle, qui ont su se développer à la marge et à l’interface de différents pouvoirs territoriaux et réseaux marchands à longue distance, européens et africains. </a:t>
            </a:r>
          </a:p>
          <a:p>
            <a:endParaRPr lang="fr-FR" b="1" dirty="0"/>
          </a:p>
          <a:p>
            <a:endParaRPr lang="fr-FR" b="1" dirty="0">
              <a:effectLst/>
            </a:endParaRPr>
          </a:p>
          <a:p>
            <a:r>
              <a:rPr lang="fr-FR" b="1" dirty="0">
                <a:effectLst/>
              </a:rPr>
              <a:t>Sur le terme créole : </a:t>
            </a:r>
          </a:p>
          <a:p>
            <a:endParaRPr lang="fr-FR" dirty="0">
              <a:effectLst/>
            </a:endParaRPr>
          </a:p>
          <a:p>
            <a:r>
              <a:rPr lang="fr-FR" dirty="0">
                <a:effectLst/>
              </a:rPr>
              <a:t>	1. « Personne d'ascendance européenne née dans une des anciennes colonies intertropicales, notamment les Antilles. » © 2021 Dictionnaires Le Robert - Le Grand Robert de la langue française</a:t>
            </a:r>
          </a:p>
          <a:p>
            <a:endParaRPr lang="fr-FR" dirty="0">
              <a:effectLst/>
            </a:endParaRPr>
          </a:p>
          <a:p>
            <a:r>
              <a:rPr lang="fr-FR" dirty="0">
                <a:effectLst/>
              </a:rPr>
              <a:t>	2. Relatif aux pays de la zone tropicale caractérisés par la colonisation blanche et l'esclavage noir (à l'origine).  © 2021 Dictionnaires Le Robert - Le Grand Robert de la langue française</a:t>
            </a:r>
          </a:p>
          <a:p>
            <a:endParaRPr lang="fr-FR" dirty="0">
              <a:effectLst/>
            </a:endParaRPr>
          </a:p>
          <a:p>
            <a:r>
              <a:rPr lang="fr-FR" dirty="0">
                <a:effectLst/>
              </a:rPr>
              <a:t>	3. Ling. </a:t>
            </a:r>
            <a:r>
              <a:rPr lang="fr-FR" b="0" i="1" dirty="0">
                <a:effectLst/>
              </a:rPr>
              <a:t>Le créole, un créole.</a:t>
            </a:r>
            <a:r>
              <a:rPr lang="fr-FR" dirty="0">
                <a:effectLst/>
              </a:rPr>
              <a:t> Système linguistique mixte provenant du contact d'une langue indo-européenne (français, espagnol, portugais, anglais, néerlandais) avec des langues indigènes ou importées (Antilles) et devenu langue maternelle d'une communauté (opposé à pidgin* et à sabir*, qui ne sont pas des langues maternelles). © 2021 Dictionnaires Le Robert - Le Grand Robert de la langue française</a:t>
            </a:r>
          </a:p>
          <a:p>
            <a:endParaRPr lang="fr-FR" b="1" dirty="0"/>
          </a:p>
          <a:p>
            <a:endParaRPr lang="fr-FR" b="1" dirty="0"/>
          </a:p>
          <a:p>
            <a:r>
              <a:rPr lang="fr-FR" b="1" dirty="0"/>
              <a:t>Sur la créolisation : </a:t>
            </a:r>
          </a:p>
          <a:p>
            <a:endParaRPr lang="fr-FR" b="1" dirty="0"/>
          </a:p>
          <a:p>
            <a:r>
              <a:rPr lang="fr-FR" b="1" dirty="0"/>
              <a:t>	« </a:t>
            </a:r>
            <a:r>
              <a:rPr lang="fr-FR" dirty="0">
                <a:effectLst/>
              </a:rPr>
              <a:t>Ling. Processus par lequel une langue se créolise. » © 2021 Dictionnaires Le Robert - Le Grand Robert de la langue française</a:t>
            </a:r>
          </a:p>
          <a:p>
            <a:endParaRPr lang="fr-FR"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effectLs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effectLst/>
              </a:rPr>
              <a:t>Sur </a:t>
            </a:r>
            <a:r>
              <a:rPr lang="fr-FR" b="1" i="1" dirty="0" err="1"/>
              <a:t>Creolisation</a:t>
            </a:r>
            <a:r>
              <a:rPr lang="fr-FR" b="1" dirty="0"/>
              <a:t> ou </a:t>
            </a:r>
            <a:r>
              <a:rPr lang="fr-FR" b="1" i="1" dirty="0" err="1"/>
              <a:t>creolization</a:t>
            </a:r>
            <a:r>
              <a:rPr lang="fr-FR" b="1" dirty="0"/>
              <a:t> :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0"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t>	1. « L</a:t>
            </a:r>
            <a:r>
              <a:rPr lang="en-US" b="0" dirty="0" err="1"/>
              <a:t>inguistics</a:t>
            </a:r>
            <a:r>
              <a:rPr lang="en-US" b="0" dirty="0"/>
              <a:t> : (of a pidgin language) the process of becoming a creole</a:t>
            </a:r>
            <a:r>
              <a:rPr lang="fr-FR" dirty="0">
                <a:effectLst/>
              </a:rPr>
              <a:t>» (https://www.collinsdictionary.com/dictionary/english/creolisation)</a:t>
            </a: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	2. </a:t>
            </a:r>
            <a:r>
              <a:rPr lang="fr-FR" b="0" dirty="0"/>
              <a:t>« </a:t>
            </a:r>
            <a:r>
              <a:rPr lang="en-US" b="0" dirty="0"/>
              <a:t>sociology : the process of assimilation in which </a:t>
            </a:r>
            <a:r>
              <a:rPr lang="en-US" b="0" dirty="0" err="1"/>
              <a:t>neighbouring</a:t>
            </a:r>
            <a:r>
              <a:rPr lang="en-US" b="0" dirty="0"/>
              <a:t> cultures share certain features to form a new distinct culture</a:t>
            </a:r>
            <a:r>
              <a:rPr lang="fr-FR" dirty="0">
                <a:effectLst/>
              </a:rPr>
              <a:t>»</a:t>
            </a:r>
            <a:r>
              <a:rPr lang="en-US" b="1" dirty="0"/>
              <a:t>  </a:t>
            </a:r>
            <a:r>
              <a:rPr lang="en-US" b="0" dirty="0"/>
              <a:t>(https://www.collinsdictionary.com/dictionary/english/creolization)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1" dirty="0"/>
          </a:p>
          <a:p>
            <a:endParaRPr lang="fr-FR" dirty="0">
              <a:effectLst/>
            </a:endParaRPr>
          </a:p>
          <a:p>
            <a:endParaRPr lang="fr-FR" dirty="0">
              <a:effectLst/>
            </a:endParaRPr>
          </a:p>
          <a:p>
            <a:endParaRPr lang="fr-FR" dirty="0">
              <a:effectLst/>
            </a:endParaRPr>
          </a:p>
          <a:p>
            <a:endParaRPr lang="fr-FR" dirty="0">
              <a:effectLst/>
            </a:endParaRPr>
          </a:p>
          <a:p>
            <a:endParaRPr lang="fr-FR" b="1"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24</a:t>
            </a:fld>
            <a:endParaRPr lang="fr-FR"/>
          </a:p>
        </p:txBody>
      </p:sp>
    </p:spTree>
    <p:extLst>
      <p:ext uri="{BB962C8B-B14F-4D97-AF65-F5344CB8AC3E}">
        <p14:creationId xmlns:p14="http://schemas.microsoft.com/office/powerpoint/2010/main" val="41070576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Cependant, ce fonctionnement est perturbé par l’installation de comptoirs européens – lieux de commerce fortifiés - souvent insulaires et de taille réduite :</a:t>
            </a:r>
          </a:p>
          <a:p>
            <a:endParaRPr lang="fr-FR" b="1" dirty="0"/>
          </a:p>
          <a:p>
            <a:r>
              <a:rPr lang="fr-FR" b="1" dirty="0"/>
              <a:t>        - par les Portugais (</a:t>
            </a:r>
            <a:r>
              <a:rPr lang="fr-FR" b="1" dirty="0" err="1"/>
              <a:t>Cacheu</a:t>
            </a:r>
            <a:r>
              <a:rPr lang="fr-FR" b="1" dirty="0"/>
              <a:t>, dès 1588 et Bissau) ; auparavant installés uniquement dans les îles du Cap-Vert, ou bien au-delà à San Jorge da Mina (1481-2) ou en deçà à </a:t>
            </a:r>
            <a:r>
              <a:rPr lang="fr-FR" b="1" dirty="0" err="1"/>
              <a:t>Arguin</a:t>
            </a:r>
            <a:r>
              <a:rPr lang="fr-FR" b="1" dirty="0"/>
              <a:t> (1433) (Fort d’</a:t>
            </a:r>
            <a:r>
              <a:rPr lang="fr-FR" b="1" dirty="0" err="1"/>
              <a:t>Arguin</a:t>
            </a:r>
            <a:r>
              <a:rPr lang="fr-FR" b="1" dirty="0"/>
              <a:t> ou </a:t>
            </a:r>
            <a:r>
              <a:rPr lang="fr-FR" b="1" dirty="0" err="1"/>
              <a:t>Arguim</a:t>
            </a:r>
            <a:r>
              <a:rPr lang="fr-FR" b="1" dirty="0"/>
              <a:t> pour les Portugais, installés près du cap Blanc, donc, jusqu’en 1633 ; 1633-1678 :  Hollandais ; puis alternance de différents occupants… dont Français, Brandebourgeois, Maures, avant occupation française au XIXe siècle).</a:t>
            </a:r>
          </a:p>
          <a:p>
            <a:endParaRPr lang="fr-FR" b="1" dirty="0"/>
          </a:p>
          <a:p>
            <a:r>
              <a:rPr lang="fr-FR" b="1" dirty="0"/>
              <a:t>        - les Hollandais (Gorée, contraction de </a:t>
            </a:r>
            <a:r>
              <a:rPr lang="fr-FR" b="1" i="1" dirty="0" err="1"/>
              <a:t>Goède</a:t>
            </a:r>
            <a:r>
              <a:rPr lang="fr-FR" b="1" i="1" dirty="0"/>
              <a:t> </a:t>
            </a:r>
            <a:r>
              <a:rPr lang="fr-FR" b="1" i="1" dirty="0" err="1"/>
              <a:t>Reede</a:t>
            </a:r>
            <a:r>
              <a:rPr lang="fr-FR" b="1" dirty="0"/>
              <a:t>, la Bonne Rade, dès 1621 ou 1627-8 ?) </a:t>
            </a:r>
          </a:p>
          <a:p>
            <a:endParaRPr lang="fr-FR" b="1" dirty="0"/>
          </a:p>
          <a:p>
            <a:r>
              <a:rPr lang="fr-FR" b="1" dirty="0"/>
              <a:t>        - les Anglais, à partir de 1661, dans l’estuaire de la Gambie, notamment à James Island (après la première &amp; courte présence courlandaise, 1651-1659, puis hollandaise).</a:t>
            </a:r>
          </a:p>
          <a:p>
            <a:endParaRPr lang="fr-FR" b="1" dirty="0"/>
          </a:p>
          <a:p>
            <a:r>
              <a:rPr lang="fr-FR" b="1" dirty="0"/>
              <a:t>        - sans oublier les Français, dans l’estuaire du fleuve Sénégal dès 1638 (avec la création du comptoir de Saint-Louis en 1659) et à Gorée, en remplacement des Hollandais, à partir de 1677.</a:t>
            </a:r>
          </a:p>
          <a:p>
            <a:endParaRPr lang="fr-FR"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25</a:t>
            </a:fld>
            <a:endParaRPr lang="fr-FR"/>
          </a:p>
        </p:txBody>
      </p:sp>
    </p:spTree>
    <p:extLst>
      <p:ext uri="{BB962C8B-B14F-4D97-AF65-F5344CB8AC3E}">
        <p14:creationId xmlns:p14="http://schemas.microsoft.com/office/powerpoint/2010/main" val="20103322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Il s’agit de la présence pérenne des Français, dans l’estuaire du fleuve Sénégal dès 1638 (avec la création du comptoir de Saint-Louis en 1659) et à Gorée, en remplacement des Hollandais, à partir de 1677.</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1"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Les navigations françaises sont antérieures… Elles remonteraient au XVIe siècle : vers 1560, les marins Dieppois semblent avoir établi un commerce régulier avec le Sénégal et le Cap-Vert  ; ils ont même tenté de s’installer en Gambie en 1612. Mais l’insalubrité leur a fait préféré la vallée du Sénégal (1638). [3818, p. 21]</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1"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 voire au XIVe siècle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C’est qu’avancent depuis quelques mois une philologue et un historien, Françoise </a:t>
            </a:r>
            <a:r>
              <a:rPr lang="fr-FR" b="1" dirty="0" err="1"/>
              <a:t>Vielliard</a:t>
            </a:r>
            <a:r>
              <a:rPr lang="fr-FR" b="1" dirty="0"/>
              <a:t> et Christophe </a:t>
            </a:r>
            <a:r>
              <a:rPr lang="fr-FR" b="1" dirty="0" err="1"/>
              <a:t>Maneuvrier</a:t>
            </a:r>
            <a:endParaRPr lang="fr-FR" b="1"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http://www.sfhom.com/spip.php?article3143#maneuvrier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FR" b="1"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Les </a:t>
            </a:r>
            <a:r>
              <a:rPr lang="fr-FR" b="1" dirty="0" err="1"/>
              <a:t>signares</a:t>
            </a:r>
            <a:r>
              <a:rPr lang="fr-FR" b="1" dirty="0"/>
              <a:t> émergent donc progressivement à la fin du XVII</a:t>
            </a:r>
            <a:r>
              <a:rPr lang="fr-FR" b="1" baseline="30000" dirty="0"/>
              <a:t>e</a:t>
            </a:r>
            <a:r>
              <a:rPr lang="fr-FR" b="1" dirty="0"/>
              <a:t> siècle et leur sociabilité se met en place progressivement dans le cadre non pas colonial (pas avant le milieu du XIXe siècle, avec Faidherbe et les début de la conquête) mais dans le contexte de la colonisation mercantile, organisée autour de l’Exclusif et des Compagnies de commerce.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1" dirty="0"/>
          </a:p>
          <a:p>
            <a:r>
              <a:rPr lang="fr-FR" b="1" i="0" dirty="0"/>
              <a:t>Cf. </a:t>
            </a:r>
            <a:r>
              <a:rPr lang="fr-FR" b="1" i="1" dirty="0"/>
              <a:t>Dictionnaire de l’Ancien régime</a:t>
            </a:r>
            <a:r>
              <a:rPr lang="fr-FR" b="1" i="0" dirty="0"/>
              <a:t>, sous la direction de Lucien </a:t>
            </a:r>
            <a:r>
              <a:rPr lang="fr-FR" b="1" i="0" dirty="0" err="1"/>
              <a:t>Bély</a:t>
            </a:r>
            <a:r>
              <a:rPr lang="fr-FR" b="1" i="0" dirty="0"/>
              <a:t>, </a:t>
            </a:r>
            <a:r>
              <a:rPr lang="fr-FR" b="1" i="0" dirty="0" err="1"/>
              <a:t>Puf</a:t>
            </a:r>
            <a:r>
              <a:rPr lang="fr-FR" b="1" i="0" dirty="0"/>
              <a:t>, coll. « Quadrige », 1996, </a:t>
            </a:r>
            <a:r>
              <a:rPr lang="fr-FR" b="1" i="0" dirty="0" err="1"/>
              <a:t>rééd</a:t>
            </a:r>
            <a:r>
              <a:rPr lang="fr-FR" b="1" i="0" dirty="0"/>
              <a:t>. 2006. Mais articles « Colonies »  (Jean-Michel Deveau), « Sénégambie » (Jean-Michel Deveau), « Mercantilisme » (Pierre </a:t>
            </a:r>
            <a:r>
              <a:rPr lang="fr-FR" b="1" i="0" dirty="0" err="1"/>
              <a:t>Deyon</a:t>
            </a:r>
            <a:r>
              <a:rPr lang="fr-FR" b="1" i="0" dirty="0"/>
              <a:t>), « Exclusif » (Jean </a:t>
            </a:r>
            <a:r>
              <a:rPr lang="fr-FR" b="1" i="0" dirty="0" err="1"/>
              <a:t>Tarrade</a:t>
            </a:r>
            <a:r>
              <a:rPr lang="fr-FR" b="1" i="0" dirty="0"/>
              <a:t>), « Compagnies de commerce » (Philippe </a:t>
            </a:r>
            <a:r>
              <a:rPr lang="fr-FR" b="1" i="0" dirty="0" err="1"/>
              <a:t>Haudrère</a:t>
            </a:r>
            <a:r>
              <a:rPr lang="fr-FR" b="1" i="0" dirty="0"/>
              <a:t>) :</a:t>
            </a:r>
          </a:p>
          <a:p>
            <a:r>
              <a:rPr lang="fr-FR" b="1" i="0" dirty="0"/>
              <a:t>À Saint-Louis, les « </a:t>
            </a:r>
            <a:r>
              <a:rPr lang="fr-FR" b="1" i="0" dirty="0" err="1"/>
              <a:t>Laptos</a:t>
            </a:r>
            <a:r>
              <a:rPr lang="fr-FR" b="1" i="0" dirty="0"/>
              <a:t> sont en général piroguiers et les mulâtres commercent avec l’intérieur du pays tandis que les </a:t>
            </a:r>
            <a:r>
              <a:rPr lang="fr-FR" b="1" i="0" dirty="0" err="1"/>
              <a:t>Signares</a:t>
            </a:r>
            <a:r>
              <a:rPr lang="fr-FR" b="1" i="0" dirty="0"/>
              <a:t>, aux frontières de la demi-mondaine et de la femme d’affaires, sont toujours dans l’attente d’un équipage. » Tandis qu’à Gorée, « là encore, les </a:t>
            </a:r>
            <a:r>
              <a:rPr lang="fr-FR" b="1" i="0" dirty="0" err="1"/>
              <a:t>Signares</a:t>
            </a:r>
            <a:r>
              <a:rPr lang="fr-FR" b="1" i="0" dirty="0"/>
              <a:t> font commerce de tout ce qui s’offre, y compris celui des esclaves. Comme à Saint-Louis chacun considère que les biens et réserves de la Compagnie sont à son service, dans une corruption généralisée. » (article « Sénégambie » de Jean-Michel Deveau).</a:t>
            </a:r>
          </a:p>
          <a:p>
            <a:endParaRPr lang="fr-FR" b="1" i="0" dirty="0"/>
          </a:p>
          <a:p>
            <a:r>
              <a:rPr lang="fr-FR" b="1" i="0" dirty="0"/>
              <a:t>Donc ni la colonisation de peuplement, ni la colonisation de plantation, ni la colonisation agricole de traite (au Sénégal, seulement depuis milieu du XIXe siècle avec la culture arachidière).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FR"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FR" b="1" dirty="0"/>
          </a:p>
          <a:p>
            <a:endParaRPr lang="fr-FR"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27</a:t>
            </a:fld>
            <a:endParaRPr lang="fr-FR"/>
          </a:p>
        </p:txBody>
      </p:sp>
    </p:spTree>
    <p:extLst>
      <p:ext uri="{BB962C8B-B14F-4D97-AF65-F5344CB8AC3E}">
        <p14:creationId xmlns:p14="http://schemas.microsoft.com/office/powerpoint/2010/main" val="14445640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Il faudrait ajouter pour une vision élargie l’</a:t>
            </a:r>
            <a:r>
              <a:rPr lang="fr-FR" b="1" i="1" dirty="0"/>
              <a:t>Histoire des villes d’Afrique noire. Des origines à la colonisation</a:t>
            </a:r>
            <a:r>
              <a:rPr lang="fr-FR" b="1" i="0" dirty="0"/>
              <a:t> de Catherine </a:t>
            </a:r>
            <a:r>
              <a:rPr lang="fr-FR" b="1" i="0" dirty="0" err="1"/>
              <a:t>Coquery-Vidrovitch</a:t>
            </a:r>
            <a:r>
              <a:rPr lang="fr-FR" b="1" i="0" dirty="0"/>
              <a:t>, Albin Michel, 1993.  </a:t>
            </a:r>
          </a:p>
          <a:p>
            <a:endParaRPr lang="fr-FR" b="1" i="0" dirty="0"/>
          </a:p>
          <a:p>
            <a:r>
              <a:rPr lang="fr-FR" b="1" i="0" dirty="0"/>
              <a:t>Si l’</a:t>
            </a:r>
            <a:r>
              <a:rPr lang="fr-FR" b="1" i="1" dirty="0"/>
              <a:t>Histoire de la France urbaine</a:t>
            </a:r>
            <a:r>
              <a:rPr lang="fr-FR" b="1" i="0" dirty="0"/>
              <a:t> date de 1980-1985, l’</a:t>
            </a:r>
            <a:r>
              <a:rPr lang="fr-FR" b="1" i="1" dirty="0"/>
              <a:t>Histoire de l’Europe urbaine</a:t>
            </a:r>
            <a:r>
              <a:rPr lang="fr-FR" b="1" i="0" dirty="0"/>
              <a:t> (avec une partie sur </a:t>
            </a:r>
            <a:r>
              <a:rPr lang="fr-FR" b="1" i="1" dirty="0"/>
              <a:t>La ville coloniale</a:t>
            </a:r>
            <a:r>
              <a:rPr lang="fr-FR" b="1" i="0" dirty="0"/>
              <a:t> d’Odile Goerg et Xavier </a:t>
            </a:r>
            <a:r>
              <a:rPr lang="fr-FR" b="1" i="0" dirty="0" err="1"/>
              <a:t>Huetz</a:t>
            </a:r>
            <a:r>
              <a:rPr lang="fr-FR" b="1" i="0" dirty="0"/>
              <a:t> de Lemps), en 2 volumes, sous la direction de Jean-Luc </a:t>
            </a:r>
            <a:r>
              <a:rPr lang="fr-FR" b="1" i="0" dirty="0" err="1"/>
              <a:t>Pinol</a:t>
            </a:r>
            <a:r>
              <a:rPr lang="fr-FR" b="1" i="0" dirty="0"/>
              <a:t>, est postérieure et date de 2003.</a:t>
            </a:r>
          </a:p>
          <a:p>
            <a:endParaRPr lang="fr-FR" b="1" i="0" dirty="0"/>
          </a:p>
          <a:p>
            <a:r>
              <a:rPr lang="fr-FR" b="1" i="0" dirty="0"/>
              <a:t>Gorée atteint ainsi 1200 habitants des 1763 (abbé </a:t>
            </a:r>
            <a:r>
              <a:rPr lang="fr-FR" b="1" i="0" dirty="0" err="1"/>
              <a:t>Demanet</a:t>
            </a:r>
            <a:r>
              <a:rPr lang="fr-FR" b="1" i="0" dirty="0"/>
              <a:t>) et Saint-Louis possède déjà 3000 habitants en 1750 : précocité urbaine. Les premières maisons en dur apparaissent dès 1740-1750.</a:t>
            </a:r>
          </a:p>
          <a:p>
            <a:endParaRPr lang="fr-FR" b="1" i="0" dirty="0"/>
          </a:p>
          <a:p>
            <a:endParaRPr lang="fr-FR" b="1"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28</a:t>
            </a:fld>
            <a:endParaRPr lang="fr-FR"/>
          </a:p>
        </p:txBody>
      </p:sp>
    </p:spTree>
    <p:extLst>
      <p:ext uri="{BB962C8B-B14F-4D97-AF65-F5344CB8AC3E}">
        <p14:creationId xmlns:p14="http://schemas.microsoft.com/office/powerpoint/2010/main" val="14457620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À proximité de Gorée et de Saint-Louis, surtout des pouvoirs wolof – des royaumes (</a:t>
            </a:r>
            <a:r>
              <a:rPr lang="fr-FR" b="1" dirty="0" err="1"/>
              <a:t>Waalo</a:t>
            </a:r>
            <a:r>
              <a:rPr lang="fr-FR" b="1" dirty="0"/>
              <a:t>, </a:t>
            </a:r>
            <a:r>
              <a:rPr lang="fr-FR" b="1" dirty="0" err="1"/>
              <a:t>Kajoor</a:t>
            </a:r>
            <a:r>
              <a:rPr lang="fr-FR" b="1" dirty="0"/>
              <a:t>, </a:t>
            </a:r>
            <a:r>
              <a:rPr lang="fr-FR" b="1" dirty="0" err="1"/>
              <a:t>Bawol</a:t>
            </a:r>
            <a:r>
              <a:rPr lang="fr-FR" b="1" dirty="0"/>
              <a:t> et </a:t>
            </a:r>
            <a:r>
              <a:rPr lang="fr-FR" b="1" dirty="0" err="1"/>
              <a:t>Jolof</a:t>
            </a:r>
            <a:r>
              <a:rPr lang="fr-FR" b="1" dirty="0"/>
              <a:t>) - relativement structurés, hiérarchisés. </a:t>
            </a:r>
          </a:p>
          <a:p>
            <a:endParaRPr lang="fr-FR" b="1" dirty="0"/>
          </a:p>
          <a:p>
            <a:r>
              <a:rPr lang="fr-FR" b="1" dirty="0"/>
              <a:t>Issus du démembrement du Grand </a:t>
            </a:r>
            <a:r>
              <a:rPr lang="fr-FR" b="1" dirty="0" err="1"/>
              <a:t>Jolof</a:t>
            </a:r>
            <a:r>
              <a:rPr lang="fr-FR" b="1" dirty="0"/>
              <a:t> (XIIIe-XVIe), un des grands États musulmans de l’Afrique de l’Ouest médiévale, contemporain de l’Empire du Mali.</a:t>
            </a:r>
          </a:p>
          <a:p>
            <a:endParaRPr lang="fr-FR"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29</a:t>
            </a:fld>
            <a:endParaRPr lang="fr-FR"/>
          </a:p>
        </p:txBody>
      </p:sp>
    </p:spTree>
    <p:extLst>
      <p:ext uri="{BB962C8B-B14F-4D97-AF65-F5344CB8AC3E}">
        <p14:creationId xmlns:p14="http://schemas.microsoft.com/office/powerpoint/2010/main" val="10829848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30</a:t>
            </a:fld>
            <a:endParaRPr lang="fr-FR"/>
          </a:p>
        </p:txBody>
      </p:sp>
    </p:spTree>
    <p:extLst>
      <p:ext uri="{BB962C8B-B14F-4D97-AF65-F5344CB8AC3E}">
        <p14:creationId xmlns:p14="http://schemas.microsoft.com/office/powerpoint/2010/main" val="41727940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34</a:t>
            </a:fld>
            <a:endParaRPr lang="fr-FR"/>
          </a:p>
        </p:txBody>
      </p:sp>
    </p:spTree>
    <p:extLst>
      <p:ext uri="{BB962C8B-B14F-4D97-AF65-F5344CB8AC3E}">
        <p14:creationId xmlns:p14="http://schemas.microsoft.com/office/powerpoint/2010/main" val="17876932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Les sources iconographiques et les récits de voyageurs sont d’une grande richesse et couvrent une bonne partie la période concernant les </a:t>
            </a:r>
            <a:r>
              <a:rPr lang="fr-FR" b="1" dirty="0" err="1"/>
              <a:t>signares</a:t>
            </a:r>
            <a:r>
              <a:rPr lang="fr-FR" b="1" dirty="0"/>
              <a:t>.</a:t>
            </a:r>
          </a:p>
          <a:p>
            <a:endParaRPr lang="fr-FR" dirty="0"/>
          </a:p>
          <a:p>
            <a:r>
              <a:rPr lang="fr-FR" b="1" dirty="0"/>
              <a:t>Les archives, partiellement imprimées ou éditées (notamment dans le Bulletin de l’</a:t>
            </a:r>
            <a:r>
              <a:rPr lang="fr-FR" b="1" dirty="0" err="1"/>
              <a:t>IFAN</a:t>
            </a:r>
            <a:r>
              <a:rPr lang="fr-FR" b="1" dirty="0"/>
              <a:t> ou dans </a:t>
            </a:r>
            <a:r>
              <a:rPr lang="fr-FR" b="1" dirty="0" err="1"/>
              <a:t>RFHOM</a:t>
            </a:r>
            <a:r>
              <a:rPr lang="fr-FR" b="1" dirty="0"/>
              <a:t>), sont tout autant d’une grande richesse : archives notariées, état-civil, etc.</a:t>
            </a:r>
          </a:p>
          <a:p>
            <a:endParaRPr lang="fr-FR" b="1" dirty="0"/>
          </a:p>
          <a:p>
            <a:endParaRPr lang="fr-FR" b="1" dirty="0"/>
          </a:p>
          <a:p>
            <a:endParaRPr lang="fr-FR" b="1" dirty="0"/>
          </a:p>
          <a:p>
            <a:r>
              <a:rPr lang="fr-FR" b="1" dirty="0"/>
              <a:t>On trouvera la liste des ouvrages sources consultés pour mon ouvrage, sur mon site : www.signares.fr/spip.php?article4</a:t>
            </a:r>
          </a:p>
          <a:p>
            <a:endParaRPr lang="fr-FR" b="1" dirty="0"/>
          </a:p>
          <a:p>
            <a:r>
              <a:rPr lang="fr-FR" b="1" dirty="0"/>
              <a:t>De nombreux ouvrages sont à consulter sur Gallica, et dans les autres grandes bibliothèques électroniques : Library of </a:t>
            </a:r>
            <a:r>
              <a:rPr lang="fr-FR" b="1" dirty="0" err="1"/>
              <a:t>Congress</a:t>
            </a:r>
            <a:r>
              <a:rPr lang="fr-FR" b="1" dirty="0"/>
              <a:t>, British Library, </a:t>
            </a:r>
            <a:r>
              <a:rPr lang="fr-FR" b="1" dirty="0" err="1"/>
              <a:t>Biblioteca</a:t>
            </a:r>
            <a:r>
              <a:rPr lang="fr-FR" b="1" dirty="0"/>
              <a:t> </a:t>
            </a:r>
            <a:r>
              <a:rPr lang="fr-FR" b="1" dirty="0" err="1"/>
              <a:t>Nacional</a:t>
            </a:r>
            <a:r>
              <a:rPr lang="fr-FR" b="1" dirty="0"/>
              <a:t> de Portugal &amp; Archive.org.</a:t>
            </a:r>
          </a:p>
          <a:p>
            <a:endParaRPr lang="fr-FR"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35</a:t>
            </a:fld>
            <a:endParaRPr lang="fr-FR"/>
          </a:p>
        </p:txBody>
      </p:sp>
    </p:spTree>
    <p:extLst>
      <p:ext uri="{BB962C8B-B14F-4D97-AF65-F5344CB8AC3E}">
        <p14:creationId xmlns:p14="http://schemas.microsoft.com/office/powerpoint/2010/main" val="40891854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0" dirty="0"/>
              <a:t>« David </a:t>
            </a:r>
            <a:r>
              <a:rPr lang="fr-FR" b="0" dirty="0" err="1"/>
              <a:t>Boilat</a:t>
            </a:r>
            <a:r>
              <a:rPr lang="fr-FR" b="0" dirty="0"/>
              <a:t> est un métis né au Sénégal en 1814, pendant l’occupation anglaise de Saint-Louis. Il devient très tôt orphelin de son père, un officier français de la marine, et de sa mère, une mulâtresse de Saint-Louis. A treize ans, il fait partie d’un groupe de jeunes Sénégalais envoyés en France par la mère Anne-Marie Javouhey, afin d’y poursuivre leurs études. En 1840, il devient le premier prêtre sénégalais et retourne au Sénégal en 1843 où, à la demande du gouverneur Bouët-</a:t>
            </a:r>
            <a:r>
              <a:rPr lang="fr-FR" b="0" dirty="0" err="1"/>
              <a:t>Willaumez</a:t>
            </a:r>
            <a:r>
              <a:rPr lang="fr-FR" b="0" dirty="0"/>
              <a:t>, il prend la direction de l’Enseignement. Considéré comme un précurseur de la littérature sénégalaise, il publie en 1853 un important ouvrage intitulé </a:t>
            </a:r>
            <a:r>
              <a:rPr lang="fr-FR" b="0" i="1" dirty="0"/>
              <a:t>Esquisses sénégalaises</a:t>
            </a:r>
            <a:r>
              <a:rPr lang="fr-FR" b="0" dirty="0"/>
              <a:t>. De toute évidence, </a:t>
            </a:r>
            <a:r>
              <a:rPr lang="fr-FR" b="0" dirty="0" err="1"/>
              <a:t>Boilat</a:t>
            </a:r>
            <a:r>
              <a:rPr lang="fr-FR" b="0" dirty="0"/>
              <a:t>, dont la technique graphique était assez rudimentaire, n’est pas l’auteur direct des magnifiques planches lithographiques inclues dans cet ouvrage. Il ne fait pas de doute, néanmoins, que ce sont ses propres esquisses qui ont servi de base aux œuvres publiées. Les récits qui accompagnent ces planches, qui sont également de l’abbé, leur donnent un éclairage particulier et une réelle authenticité. Il est également l’auteur d’une grammaire wolof. David </a:t>
            </a:r>
            <a:r>
              <a:rPr lang="fr-FR" b="0" dirty="0" err="1"/>
              <a:t>Boilat</a:t>
            </a:r>
            <a:r>
              <a:rPr lang="fr-FR" b="0" dirty="0"/>
              <a:t> retourne en France en 1852, où il sera successivement curé de </a:t>
            </a:r>
            <a:r>
              <a:rPr lang="fr-FR" b="0" dirty="0" err="1"/>
              <a:t>Dampart</a:t>
            </a:r>
            <a:r>
              <a:rPr lang="fr-FR" b="0" dirty="0"/>
              <a:t> et de Nantouillet et y termine sa vie en 1901. »</a:t>
            </a:r>
          </a:p>
          <a:p>
            <a:endParaRPr lang="fr-FR" b="0" dirty="0"/>
          </a:p>
          <a:p>
            <a:r>
              <a:rPr lang="fr-FR" b="0" dirty="0"/>
              <a:t>Source : Xavier </a:t>
            </a:r>
            <a:r>
              <a:rPr lang="fr-FR" b="0" dirty="0" err="1"/>
              <a:t>Ricou</a:t>
            </a:r>
            <a:r>
              <a:rPr lang="fr-FR" b="0" dirty="0"/>
              <a:t>, sur son site </a:t>
            </a:r>
            <a:r>
              <a:rPr lang="fr-FR" b="0" dirty="0" err="1"/>
              <a:t>Senegalmetis</a:t>
            </a:r>
            <a:r>
              <a:rPr lang="fr-FR" b="0" dirty="0"/>
              <a:t> : http://www.senegalmetis.com/B5_David_Boilat.html</a:t>
            </a:r>
          </a:p>
          <a:p>
            <a:endParaRPr lang="fr-FR" b="0" dirty="0"/>
          </a:p>
          <a:p>
            <a:endParaRPr lang="fr-FR" b="0"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36</a:t>
            </a:fld>
            <a:endParaRPr lang="fr-FR"/>
          </a:p>
        </p:txBody>
      </p:sp>
    </p:spTree>
    <p:extLst>
      <p:ext uri="{BB962C8B-B14F-4D97-AF65-F5344CB8AC3E}">
        <p14:creationId xmlns:p14="http://schemas.microsoft.com/office/powerpoint/2010/main" val="21635968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Livre disponible sur Gallica : https://gallica.bnf.fr/ark:/12148/bpt6k103361c.image</a:t>
            </a:r>
          </a:p>
          <a:p>
            <a:r>
              <a:rPr lang="fr-FR" b="1" dirty="0"/>
              <a:t>Lithographies disponibles sur Gallica : https://gallica.bnf.fr/ark:/12148/btv1b23001280/f1.item</a:t>
            </a:r>
          </a:p>
          <a:p>
            <a:endParaRPr lang="fr-FR" dirty="0"/>
          </a:p>
          <a:p>
            <a:endParaRPr lang="fr-FR" b="1" dirty="0"/>
          </a:p>
          <a:p>
            <a:endParaRPr lang="fr-FR"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37</a:t>
            </a:fld>
            <a:endParaRPr lang="fr-FR"/>
          </a:p>
        </p:txBody>
      </p:sp>
    </p:spTree>
    <p:extLst>
      <p:ext uri="{BB962C8B-B14F-4D97-AF65-F5344CB8AC3E}">
        <p14:creationId xmlns:p14="http://schemas.microsoft.com/office/powerpoint/2010/main" val="9512993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Trois manuscrits de l’Abbé </a:t>
            </a:r>
            <a:r>
              <a:rPr lang="fr-FR" b="1" dirty="0" err="1"/>
              <a:t>Boilat</a:t>
            </a:r>
            <a:r>
              <a:rPr lang="fr-FR" b="1" dirty="0"/>
              <a:t> à redécouvrir :</a:t>
            </a:r>
          </a:p>
          <a:p>
            <a:endParaRPr lang="fr-FR" b="1" dirty="0"/>
          </a:p>
          <a:p>
            <a:r>
              <a:rPr lang="fr-FR" b="0" u="sng" dirty="0"/>
              <a:t>Bibliothèque nationale de France, département de la Société de géographie de Paris</a:t>
            </a:r>
            <a:r>
              <a:rPr lang="fr-FR" b="0" dirty="0"/>
              <a:t> </a:t>
            </a:r>
            <a:br>
              <a:rPr lang="fr-FR" dirty="0"/>
            </a:br>
            <a:br>
              <a:rPr lang="fr-FR" dirty="0"/>
            </a:br>
            <a:r>
              <a:rPr lang="fr-FR" dirty="0"/>
              <a:t>« Notes du Fouta Toro : lettres, mœurs, superstitions, dessins, chansons du Fouta. Quelques fables de la Gambie chantées par les Ouolofs » (Abbé David </a:t>
            </a:r>
            <a:r>
              <a:rPr lang="fr-FR" dirty="0" err="1"/>
              <a:t>Boilat</a:t>
            </a:r>
            <a:r>
              <a:rPr lang="fr-FR" dirty="0"/>
              <a:t>, support : cahier de 108 pages) </a:t>
            </a:r>
            <a:br>
              <a:rPr lang="fr-FR" dirty="0"/>
            </a:br>
            <a:r>
              <a:rPr lang="fr-FR" dirty="0"/>
              <a:t>Ms.in 8° 49, en ligne : </a:t>
            </a:r>
            <a:br>
              <a:rPr lang="fr-FR" dirty="0"/>
            </a:br>
            <a:r>
              <a:rPr lang="fr-FR" dirty="0">
                <a:effectLst/>
                <a:hlinkClick r:id="rId3"/>
              </a:rPr>
              <a:t>https://gallica.bnf.fr/ark:/12148/btv1b530672939.r</a:t>
            </a:r>
            <a:r>
              <a:rPr lang="fr-FR" dirty="0">
                <a:effectLst/>
              </a:rPr>
              <a:t> </a:t>
            </a:r>
            <a:endParaRPr lang="fr-FR" dirty="0"/>
          </a:p>
          <a:p>
            <a:endParaRPr lang="fr-FR" dirty="0"/>
          </a:p>
          <a:p>
            <a:r>
              <a:rPr lang="fr-FR" dirty="0"/>
              <a:t>« Mission à </a:t>
            </a:r>
            <a:r>
              <a:rPr lang="fr-FR" dirty="0" err="1"/>
              <a:t>Joäl</a:t>
            </a:r>
            <a:r>
              <a:rPr lang="fr-FR" dirty="0"/>
              <a:t> » (Abbé David </a:t>
            </a:r>
            <a:r>
              <a:rPr lang="fr-FR" dirty="0" err="1"/>
              <a:t>Boilat</a:t>
            </a:r>
            <a:r>
              <a:rPr lang="fr-FR" dirty="0"/>
              <a:t>, support : dossier de 23 pages accompagné de 18 aquarelles encore inédites ). </a:t>
            </a:r>
            <a:br>
              <a:rPr lang="fr-FR" dirty="0"/>
            </a:br>
            <a:r>
              <a:rPr lang="fr-FR" dirty="0"/>
              <a:t>Carton Bo Bon (109), en ligne : </a:t>
            </a:r>
            <a:br>
              <a:rPr lang="fr-FR" dirty="0"/>
            </a:br>
            <a:r>
              <a:rPr lang="fr-FR" dirty="0">
                <a:effectLst/>
                <a:hlinkClick r:id="rId4"/>
              </a:rPr>
              <a:t>https://gallica.bnf.fr/ark:/12148/btv1b53067292v</a:t>
            </a:r>
            <a:endParaRPr lang="fr-FR" dirty="0"/>
          </a:p>
          <a:p>
            <a:endParaRPr lang="fr-FR" dirty="0"/>
          </a:p>
          <a:p>
            <a:r>
              <a:rPr lang="fr-FR" dirty="0"/>
              <a:t>« Mœurs et coutumes des Maures du Sénégal, en langue des Maures du pays recueillis par M. Paul David </a:t>
            </a:r>
            <a:r>
              <a:rPr lang="fr-FR" dirty="0" err="1"/>
              <a:t>Boilat</a:t>
            </a:r>
            <a:r>
              <a:rPr lang="fr-FR" dirty="0"/>
              <a:t>, prêtre sénégalais ; dédié à M. le baron Roger, pour la Société géographique » (Abbé David </a:t>
            </a:r>
            <a:r>
              <a:rPr lang="fr-FR" dirty="0" err="1"/>
              <a:t>Boilat</a:t>
            </a:r>
            <a:r>
              <a:rPr lang="fr-FR" dirty="0"/>
              <a:t>, support : 1er cahier du 23 juin 1843 de 94 pages ; 2e cahier du 4 juillet 1843 de 90 pages ; 3e cahier du 4 juillet 1843 de 92 pages).</a:t>
            </a:r>
            <a:br>
              <a:rPr lang="fr-FR" dirty="0"/>
            </a:br>
            <a:r>
              <a:rPr lang="fr-FR" dirty="0"/>
              <a:t>Ms.in 8° 49 (1323, 1, 2 et 3), en ligne : </a:t>
            </a:r>
            <a:br>
              <a:rPr lang="fr-FR" dirty="0"/>
            </a:br>
            <a:r>
              <a:rPr lang="fr-FR" dirty="0">
                <a:effectLst/>
                <a:hlinkClick r:id="rId5"/>
              </a:rPr>
              <a:t>https://gallica.bnf.fr/ark:/12148/btv1b53067294r/</a:t>
            </a:r>
            <a:br>
              <a:rPr lang="fr-FR" dirty="0"/>
            </a:br>
            <a:r>
              <a:rPr lang="fr-FR" dirty="0">
                <a:effectLst/>
                <a:hlinkClick r:id="rId6"/>
              </a:rPr>
              <a:t>https://gallica.bnf.fr/ark:/12148/btv1b530672956/</a:t>
            </a:r>
            <a:br>
              <a:rPr lang="fr-FR" dirty="0"/>
            </a:br>
            <a:r>
              <a:rPr lang="fr-FR" dirty="0">
                <a:effectLst/>
                <a:hlinkClick r:id="rId7"/>
              </a:rPr>
              <a:t>https://gallica.bnf.fr/ark:/12148/btv1b53067296n/</a:t>
            </a:r>
            <a:r>
              <a:rPr lang="fr-FR" dirty="0">
                <a:effectLst/>
              </a:rPr>
              <a:t> </a:t>
            </a:r>
            <a:br>
              <a:rPr lang="fr-FR" dirty="0"/>
            </a:br>
            <a:endParaRPr lang="fr-FR" dirty="0"/>
          </a:p>
          <a:p>
            <a:endParaRPr lang="fr-FR"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38</a:t>
            </a:fld>
            <a:endParaRPr lang="fr-FR"/>
          </a:p>
        </p:txBody>
      </p:sp>
    </p:spTree>
    <p:extLst>
      <p:ext uri="{BB962C8B-B14F-4D97-AF65-F5344CB8AC3E}">
        <p14:creationId xmlns:p14="http://schemas.microsoft.com/office/powerpoint/2010/main" val="25359694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Trois manuscrits de l’Abbé </a:t>
            </a:r>
            <a:r>
              <a:rPr lang="fr-FR" b="1" dirty="0" err="1"/>
              <a:t>Boilat</a:t>
            </a:r>
            <a:r>
              <a:rPr lang="fr-FR" b="1" dirty="0"/>
              <a:t> à redécouvrir :</a:t>
            </a:r>
          </a:p>
          <a:p>
            <a:endParaRPr lang="fr-FR" b="1" dirty="0"/>
          </a:p>
          <a:p>
            <a:r>
              <a:rPr lang="fr-FR" b="0" u="sng" dirty="0"/>
              <a:t>Bibliothèque nationale de France, département de la Société de géographie de Paris</a:t>
            </a:r>
            <a:r>
              <a:rPr lang="fr-FR" b="0" dirty="0"/>
              <a:t> </a:t>
            </a:r>
            <a:br>
              <a:rPr lang="fr-FR" dirty="0"/>
            </a:br>
            <a:br>
              <a:rPr lang="fr-FR" dirty="0"/>
            </a:br>
            <a:r>
              <a:rPr lang="fr-FR" dirty="0"/>
              <a:t>« Notes du Fouta Toro : lettres, mœurs, superstitions, dessins, chansons du Fouta. Quelques fables de la Gambie chantées par les Ouolofs » (Abbé David </a:t>
            </a:r>
            <a:r>
              <a:rPr lang="fr-FR" dirty="0" err="1"/>
              <a:t>Boilat</a:t>
            </a:r>
            <a:r>
              <a:rPr lang="fr-FR" dirty="0"/>
              <a:t>, support : cahier de 108 pages) </a:t>
            </a:r>
            <a:br>
              <a:rPr lang="fr-FR" dirty="0"/>
            </a:br>
            <a:r>
              <a:rPr lang="fr-FR" dirty="0"/>
              <a:t>Ms.in 8° 49, en ligne : </a:t>
            </a:r>
            <a:br>
              <a:rPr lang="fr-FR" dirty="0"/>
            </a:br>
            <a:r>
              <a:rPr lang="fr-FR" dirty="0">
                <a:effectLst/>
                <a:hlinkClick r:id="rId3"/>
              </a:rPr>
              <a:t>https://gallica.bnf.fr/ark:/12148/btv1b530672939.r</a:t>
            </a:r>
            <a:r>
              <a:rPr lang="fr-FR" dirty="0">
                <a:effectLst/>
              </a:rPr>
              <a:t> </a:t>
            </a:r>
            <a:endParaRPr lang="fr-FR" dirty="0"/>
          </a:p>
          <a:p>
            <a:endParaRPr lang="fr-FR" dirty="0"/>
          </a:p>
          <a:p>
            <a:r>
              <a:rPr lang="fr-FR" dirty="0"/>
              <a:t>« Mission à </a:t>
            </a:r>
            <a:r>
              <a:rPr lang="fr-FR" dirty="0" err="1"/>
              <a:t>Joäl</a:t>
            </a:r>
            <a:r>
              <a:rPr lang="fr-FR" dirty="0"/>
              <a:t> » (Abbé David </a:t>
            </a:r>
            <a:r>
              <a:rPr lang="fr-FR" dirty="0" err="1"/>
              <a:t>Boilat</a:t>
            </a:r>
            <a:r>
              <a:rPr lang="fr-FR" dirty="0"/>
              <a:t>, support : dossier de 23 pages accompagné de 18 aquarelles encore inédites ). </a:t>
            </a:r>
            <a:br>
              <a:rPr lang="fr-FR" dirty="0"/>
            </a:br>
            <a:r>
              <a:rPr lang="fr-FR" dirty="0"/>
              <a:t>Carton Bo Bon (109), en ligne : </a:t>
            </a:r>
            <a:br>
              <a:rPr lang="fr-FR" dirty="0"/>
            </a:br>
            <a:r>
              <a:rPr lang="fr-FR" dirty="0">
                <a:effectLst/>
                <a:hlinkClick r:id="rId4"/>
              </a:rPr>
              <a:t>https://gallica.bnf.fr/ark:/12148/btv1b53067292v</a:t>
            </a:r>
            <a:endParaRPr lang="fr-FR" dirty="0"/>
          </a:p>
          <a:p>
            <a:endParaRPr lang="fr-FR" dirty="0"/>
          </a:p>
          <a:p>
            <a:r>
              <a:rPr lang="fr-FR" dirty="0"/>
              <a:t>« Mœurs et coutumes des Maures du Sénégal, en langue des Maures du pays recueillis par M. Paul David </a:t>
            </a:r>
            <a:r>
              <a:rPr lang="fr-FR" dirty="0" err="1"/>
              <a:t>Boilat</a:t>
            </a:r>
            <a:r>
              <a:rPr lang="fr-FR" dirty="0"/>
              <a:t>, prêtre sénégalais ; dédié à M. le baron Roger, pour la Société géographique » (Abbé David </a:t>
            </a:r>
            <a:r>
              <a:rPr lang="fr-FR" dirty="0" err="1"/>
              <a:t>Boilat</a:t>
            </a:r>
            <a:r>
              <a:rPr lang="fr-FR" dirty="0"/>
              <a:t>, support : 1er cahier du 23 juin 1843 de 94 pages ; 2e cahier du 4 juillet 1843 de 90 pages ; 3e cahier du 4 juillet 1843 de 92 pages).</a:t>
            </a:r>
            <a:br>
              <a:rPr lang="fr-FR" dirty="0"/>
            </a:br>
            <a:r>
              <a:rPr lang="fr-FR" dirty="0"/>
              <a:t>Ms.in 8° 49 (1323, 1, 2 et 3), en ligne : </a:t>
            </a:r>
            <a:br>
              <a:rPr lang="fr-FR" dirty="0"/>
            </a:br>
            <a:r>
              <a:rPr lang="fr-FR" dirty="0">
                <a:effectLst/>
                <a:hlinkClick r:id="rId5"/>
              </a:rPr>
              <a:t>https://gallica.bnf.fr/ark:/12148/btv1b53067294r/</a:t>
            </a:r>
            <a:br>
              <a:rPr lang="fr-FR" dirty="0"/>
            </a:br>
            <a:r>
              <a:rPr lang="fr-FR" dirty="0">
                <a:effectLst/>
                <a:hlinkClick r:id="rId6"/>
              </a:rPr>
              <a:t>https://gallica.bnf.fr/ark:/12148/btv1b530672956/</a:t>
            </a:r>
            <a:br>
              <a:rPr lang="fr-FR" dirty="0"/>
            </a:br>
            <a:r>
              <a:rPr lang="fr-FR" dirty="0">
                <a:effectLst/>
                <a:hlinkClick r:id="rId7"/>
              </a:rPr>
              <a:t>https://gallica.bnf.fr/ark:/12148/btv1b53067296n/</a:t>
            </a:r>
            <a:r>
              <a:rPr lang="fr-FR" dirty="0">
                <a:effectLst/>
              </a:rPr>
              <a:t> </a:t>
            </a:r>
            <a:br>
              <a:rPr lang="fr-FR" dirty="0"/>
            </a:br>
            <a:endParaRPr lang="fr-FR" dirty="0"/>
          </a:p>
          <a:p>
            <a:endParaRPr lang="fr-FR"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39</a:t>
            </a:fld>
            <a:endParaRPr lang="fr-FR"/>
          </a:p>
        </p:txBody>
      </p:sp>
    </p:spTree>
    <p:extLst>
      <p:ext uri="{BB962C8B-B14F-4D97-AF65-F5344CB8AC3E}">
        <p14:creationId xmlns:p14="http://schemas.microsoft.com/office/powerpoint/2010/main" val="289109306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Trois manuscrits de l’Abbé </a:t>
            </a:r>
            <a:r>
              <a:rPr lang="fr-FR" b="1" dirty="0" err="1"/>
              <a:t>Boilat</a:t>
            </a:r>
            <a:r>
              <a:rPr lang="fr-FR" b="1" dirty="0"/>
              <a:t> à redécouvrir :</a:t>
            </a:r>
          </a:p>
          <a:p>
            <a:endParaRPr lang="fr-FR" b="1" dirty="0"/>
          </a:p>
          <a:p>
            <a:r>
              <a:rPr lang="fr-FR" b="0" u="sng" dirty="0"/>
              <a:t>Bibliothèque nationale de France, département de la Société de géographie de Paris</a:t>
            </a:r>
            <a:r>
              <a:rPr lang="fr-FR" b="0" dirty="0"/>
              <a:t> </a:t>
            </a:r>
            <a:br>
              <a:rPr lang="fr-FR" dirty="0"/>
            </a:br>
            <a:br>
              <a:rPr lang="fr-FR" dirty="0"/>
            </a:br>
            <a:r>
              <a:rPr lang="fr-FR" dirty="0"/>
              <a:t>« Notes du Fouta Toro : lettres, mœurs, superstitions, dessins, chansons du Fouta. Quelques fables de la Gambie chantées par les Ouolofs » (Abbé David </a:t>
            </a:r>
            <a:r>
              <a:rPr lang="fr-FR" dirty="0" err="1"/>
              <a:t>Boilat</a:t>
            </a:r>
            <a:r>
              <a:rPr lang="fr-FR" dirty="0"/>
              <a:t>, support : cahier de 108 pages) </a:t>
            </a:r>
            <a:br>
              <a:rPr lang="fr-FR" dirty="0"/>
            </a:br>
            <a:r>
              <a:rPr lang="fr-FR" dirty="0"/>
              <a:t>Ms.in 8° 49, en ligne : </a:t>
            </a:r>
            <a:br>
              <a:rPr lang="fr-FR" dirty="0"/>
            </a:br>
            <a:r>
              <a:rPr lang="fr-FR" dirty="0">
                <a:effectLst/>
                <a:hlinkClick r:id="rId3"/>
              </a:rPr>
              <a:t>https://gallica.bnf.fr/ark:/12148/btv1b530672939.r</a:t>
            </a:r>
            <a:r>
              <a:rPr lang="fr-FR" dirty="0">
                <a:effectLst/>
              </a:rPr>
              <a:t> </a:t>
            </a:r>
            <a:endParaRPr lang="fr-FR" dirty="0"/>
          </a:p>
          <a:p>
            <a:endParaRPr lang="fr-FR" dirty="0"/>
          </a:p>
          <a:p>
            <a:r>
              <a:rPr lang="fr-FR" dirty="0"/>
              <a:t>« Mission à </a:t>
            </a:r>
            <a:r>
              <a:rPr lang="fr-FR" dirty="0" err="1"/>
              <a:t>Joäl</a:t>
            </a:r>
            <a:r>
              <a:rPr lang="fr-FR" dirty="0"/>
              <a:t> » (Abbé David </a:t>
            </a:r>
            <a:r>
              <a:rPr lang="fr-FR" dirty="0" err="1"/>
              <a:t>Boilat</a:t>
            </a:r>
            <a:r>
              <a:rPr lang="fr-FR" dirty="0"/>
              <a:t>, support : dossier de 23 pages accompagné de 18 aquarelles encore inédites ). </a:t>
            </a:r>
            <a:br>
              <a:rPr lang="fr-FR" dirty="0"/>
            </a:br>
            <a:r>
              <a:rPr lang="fr-FR" dirty="0"/>
              <a:t>Carton Bo Bon (109), en ligne : </a:t>
            </a:r>
            <a:br>
              <a:rPr lang="fr-FR" dirty="0"/>
            </a:br>
            <a:r>
              <a:rPr lang="fr-FR" dirty="0">
                <a:effectLst/>
                <a:hlinkClick r:id="rId4"/>
              </a:rPr>
              <a:t>https://gallica.bnf.fr/ark:/12148/btv1b53067292v</a:t>
            </a:r>
            <a:endParaRPr lang="fr-FR" dirty="0"/>
          </a:p>
          <a:p>
            <a:endParaRPr lang="fr-FR" dirty="0"/>
          </a:p>
          <a:p>
            <a:r>
              <a:rPr lang="fr-FR" dirty="0"/>
              <a:t>« Mœurs et coutumes des Maures du Sénégal, en langue des Maures du pays recueillis par M. Paul David </a:t>
            </a:r>
            <a:r>
              <a:rPr lang="fr-FR" dirty="0" err="1"/>
              <a:t>Boilat</a:t>
            </a:r>
            <a:r>
              <a:rPr lang="fr-FR" dirty="0"/>
              <a:t>, prêtre sénégalais ; dédié à M. le baron Roger, pour la Société géographique » (Abbé David </a:t>
            </a:r>
            <a:r>
              <a:rPr lang="fr-FR" dirty="0" err="1"/>
              <a:t>Boilat</a:t>
            </a:r>
            <a:r>
              <a:rPr lang="fr-FR" dirty="0"/>
              <a:t>, support : 1er cahier du 23 juin 1843 de 94 pages ; 2e cahier du 4 juillet 1843 de 90 pages ; 3e cahier du 4 juillet 1843 de 92 pages).</a:t>
            </a:r>
            <a:br>
              <a:rPr lang="fr-FR" dirty="0"/>
            </a:br>
            <a:r>
              <a:rPr lang="fr-FR" dirty="0"/>
              <a:t>Ms.in 8° 49 (1323, 1, 2 et 3), en ligne : </a:t>
            </a:r>
            <a:br>
              <a:rPr lang="fr-FR" dirty="0"/>
            </a:br>
            <a:r>
              <a:rPr lang="fr-FR" dirty="0">
                <a:effectLst/>
                <a:hlinkClick r:id="rId5"/>
              </a:rPr>
              <a:t>https://gallica.bnf.fr/ark:/12148/btv1b53067294r/</a:t>
            </a:r>
            <a:br>
              <a:rPr lang="fr-FR" dirty="0"/>
            </a:br>
            <a:r>
              <a:rPr lang="fr-FR" dirty="0">
                <a:effectLst/>
                <a:hlinkClick r:id="rId6"/>
              </a:rPr>
              <a:t>https://gallica.bnf.fr/ark:/12148/btv1b530672956/</a:t>
            </a:r>
            <a:br>
              <a:rPr lang="fr-FR" dirty="0"/>
            </a:br>
            <a:r>
              <a:rPr lang="fr-FR" dirty="0">
                <a:effectLst/>
                <a:hlinkClick r:id="rId7"/>
              </a:rPr>
              <a:t>https://gallica.bnf.fr/ark:/12148/btv1b53067296n/</a:t>
            </a:r>
            <a:r>
              <a:rPr lang="fr-FR" dirty="0">
                <a:effectLst/>
              </a:rPr>
              <a:t> </a:t>
            </a:r>
            <a:br>
              <a:rPr lang="fr-FR" dirty="0"/>
            </a:br>
            <a:endParaRPr lang="fr-FR" dirty="0"/>
          </a:p>
          <a:p>
            <a:endParaRPr lang="fr-FR"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40</a:t>
            </a:fld>
            <a:endParaRPr lang="fr-FR"/>
          </a:p>
        </p:txBody>
      </p:sp>
    </p:spTree>
    <p:extLst>
      <p:ext uri="{BB962C8B-B14F-4D97-AF65-F5344CB8AC3E}">
        <p14:creationId xmlns:p14="http://schemas.microsoft.com/office/powerpoint/2010/main" val="18556471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Trois manuscrits de l’Abbé </a:t>
            </a:r>
            <a:r>
              <a:rPr lang="fr-FR" b="1" dirty="0" err="1"/>
              <a:t>Boilat</a:t>
            </a:r>
            <a:r>
              <a:rPr lang="fr-FR" b="1" dirty="0"/>
              <a:t> à redécouvrir :</a:t>
            </a:r>
          </a:p>
          <a:p>
            <a:endParaRPr lang="fr-FR" b="1" dirty="0"/>
          </a:p>
          <a:p>
            <a:r>
              <a:rPr lang="fr-FR" b="0" u="sng" dirty="0"/>
              <a:t>Bibliothèque nationale de France, département de la Société de géographie de Paris</a:t>
            </a:r>
            <a:r>
              <a:rPr lang="fr-FR" b="0" dirty="0"/>
              <a:t> </a:t>
            </a:r>
            <a:br>
              <a:rPr lang="fr-FR" dirty="0"/>
            </a:br>
            <a:br>
              <a:rPr lang="fr-FR" dirty="0"/>
            </a:br>
            <a:r>
              <a:rPr lang="fr-FR" dirty="0"/>
              <a:t>« Notes du Fouta Toro : lettres, mœurs, superstitions, dessins, chansons du Fouta. Quelques fables de la Gambie chantées par les Ouolofs » (Abbé David </a:t>
            </a:r>
            <a:r>
              <a:rPr lang="fr-FR" dirty="0" err="1"/>
              <a:t>Boilat</a:t>
            </a:r>
            <a:r>
              <a:rPr lang="fr-FR" dirty="0"/>
              <a:t>, support : cahier de 108 pages) </a:t>
            </a:r>
            <a:br>
              <a:rPr lang="fr-FR" dirty="0"/>
            </a:br>
            <a:r>
              <a:rPr lang="fr-FR" dirty="0"/>
              <a:t>Ms.in 8° 49, en ligne : </a:t>
            </a:r>
            <a:br>
              <a:rPr lang="fr-FR" dirty="0"/>
            </a:br>
            <a:r>
              <a:rPr lang="fr-FR" dirty="0">
                <a:effectLst/>
                <a:hlinkClick r:id="rId3"/>
              </a:rPr>
              <a:t>https://gallica.bnf.fr/ark:/12148/btv1b530672939.r</a:t>
            </a:r>
            <a:r>
              <a:rPr lang="fr-FR" dirty="0">
                <a:effectLst/>
              </a:rPr>
              <a:t> </a:t>
            </a:r>
            <a:endParaRPr lang="fr-FR" dirty="0"/>
          </a:p>
          <a:p>
            <a:endParaRPr lang="fr-FR" dirty="0"/>
          </a:p>
          <a:p>
            <a:r>
              <a:rPr lang="fr-FR" dirty="0"/>
              <a:t>« Mission à </a:t>
            </a:r>
            <a:r>
              <a:rPr lang="fr-FR" dirty="0" err="1"/>
              <a:t>Joäl</a:t>
            </a:r>
            <a:r>
              <a:rPr lang="fr-FR" dirty="0"/>
              <a:t> » (Abbé David </a:t>
            </a:r>
            <a:r>
              <a:rPr lang="fr-FR" dirty="0" err="1"/>
              <a:t>Boilat</a:t>
            </a:r>
            <a:r>
              <a:rPr lang="fr-FR" dirty="0"/>
              <a:t>, support : dossier de 23 pages accompagné de 18 aquarelles encore inédites ). </a:t>
            </a:r>
            <a:br>
              <a:rPr lang="fr-FR" dirty="0"/>
            </a:br>
            <a:r>
              <a:rPr lang="fr-FR" dirty="0"/>
              <a:t>Carton Bo Bon (109), en ligne : </a:t>
            </a:r>
            <a:br>
              <a:rPr lang="fr-FR" dirty="0"/>
            </a:br>
            <a:r>
              <a:rPr lang="fr-FR" dirty="0">
                <a:effectLst/>
                <a:hlinkClick r:id="rId4"/>
              </a:rPr>
              <a:t>https://gallica.bnf.fr/ark:/12148/btv1b53067292v</a:t>
            </a:r>
            <a:endParaRPr lang="fr-FR" dirty="0"/>
          </a:p>
          <a:p>
            <a:endParaRPr lang="fr-FR" dirty="0"/>
          </a:p>
          <a:p>
            <a:r>
              <a:rPr lang="fr-FR" dirty="0"/>
              <a:t>« Mœurs et coutumes des Maures du Sénégal, en langue des Maures du pays recueillis par M. Paul David </a:t>
            </a:r>
            <a:r>
              <a:rPr lang="fr-FR" dirty="0" err="1"/>
              <a:t>Boilat</a:t>
            </a:r>
            <a:r>
              <a:rPr lang="fr-FR" dirty="0"/>
              <a:t>, prêtre sénégalais ; dédié à M. le baron Roger, pour la Société géographique » (Abbé David </a:t>
            </a:r>
            <a:r>
              <a:rPr lang="fr-FR" dirty="0" err="1"/>
              <a:t>Boilat</a:t>
            </a:r>
            <a:r>
              <a:rPr lang="fr-FR" dirty="0"/>
              <a:t>, support : 1er cahier du 23 juin 1843 de 94 pages ; 2e cahier du 4 juillet 1843 de 90 pages ; 3e cahier du 4 juillet 1843 de 92 pages).</a:t>
            </a:r>
            <a:br>
              <a:rPr lang="fr-FR" dirty="0"/>
            </a:br>
            <a:r>
              <a:rPr lang="fr-FR" dirty="0"/>
              <a:t>Ms.in 8° 49 (1323, 1, 2 et 3), en ligne : </a:t>
            </a:r>
            <a:br>
              <a:rPr lang="fr-FR" dirty="0"/>
            </a:br>
            <a:r>
              <a:rPr lang="fr-FR" dirty="0">
                <a:effectLst/>
                <a:hlinkClick r:id="rId5"/>
              </a:rPr>
              <a:t>https://gallica.bnf.fr/ark:/12148/btv1b53067294r/</a:t>
            </a:r>
            <a:br>
              <a:rPr lang="fr-FR" dirty="0"/>
            </a:br>
            <a:r>
              <a:rPr lang="fr-FR" dirty="0">
                <a:effectLst/>
                <a:hlinkClick r:id="rId6"/>
              </a:rPr>
              <a:t>https://gallica.bnf.fr/ark:/12148/btv1b530672956/</a:t>
            </a:r>
            <a:br>
              <a:rPr lang="fr-FR" dirty="0"/>
            </a:br>
            <a:r>
              <a:rPr lang="fr-FR" dirty="0">
                <a:effectLst/>
                <a:hlinkClick r:id="rId7"/>
              </a:rPr>
              <a:t>https://gallica.bnf.fr/ark:/12148/btv1b53067296n/</a:t>
            </a:r>
            <a:r>
              <a:rPr lang="fr-FR" dirty="0">
                <a:effectLst/>
              </a:rPr>
              <a:t> </a:t>
            </a:r>
            <a:br>
              <a:rPr lang="fr-FR" dirty="0"/>
            </a:br>
            <a:endParaRPr lang="fr-FR" dirty="0"/>
          </a:p>
          <a:p>
            <a:endParaRPr lang="fr-FR"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41</a:t>
            </a:fld>
            <a:endParaRPr lang="fr-FR"/>
          </a:p>
        </p:txBody>
      </p:sp>
    </p:spTree>
    <p:extLst>
      <p:ext uri="{BB962C8B-B14F-4D97-AF65-F5344CB8AC3E}">
        <p14:creationId xmlns:p14="http://schemas.microsoft.com/office/powerpoint/2010/main" val="33895578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Abdoulaye-Bara Diop est décédé au début de janvier de cette année (2021).</a:t>
            </a:r>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42</a:t>
            </a:fld>
            <a:endParaRPr lang="fr-FR"/>
          </a:p>
        </p:txBody>
      </p:sp>
    </p:spTree>
    <p:extLst>
      <p:ext uri="{BB962C8B-B14F-4D97-AF65-F5344CB8AC3E}">
        <p14:creationId xmlns:p14="http://schemas.microsoft.com/office/powerpoint/2010/main" val="128917880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Une introduction remarquable à l’iconographie du Sénégal « colonial » par Xavier </a:t>
            </a:r>
            <a:r>
              <a:rPr lang="fr-FR" b="1" dirty="0" err="1"/>
              <a:t>Ricou</a:t>
            </a:r>
            <a:r>
              <a:rPr lang="fr-FR" b="1" dirty="0"/>
              <a:t>, architecte sénégalais &amp; descendant de </a:t>
            </a:r>
            <a:r>
              <a:rPr lang="fr-FR" b="1" dirty="0" err="1"/>
              <a:t>signare</a:t>
            </a:r>
            <a:r>
              <a:rPr lang="fr-FR" b="1" dirty="0"/>
              <a:t>, qui anime une site et un compte </a:t>
            </a:r>
            <a:r>
              <a:rPr lang="fr-FR" b="1" dirty="0" err="1"/>
              <a:t>facebook</a:t>
            </a:r>
            <a:r>
              <a:rPr lang="fr-FR" b="1" dirty="0"/>
              <a:t> sur ce sujet de l’iconographie, depuis de nombreuses années :</a:t>
            </a:r>
          </a:p>
          <a:p>
            <a:pPr algn="l"/>
            <a:r>
              <a:rPr lang="fr-FR" b="1" dirty="0"/>
              <a:t>https://www.facebook.com/ricou.xavier</a:t>
            </a:r>
          </a:p>
          <a:p>
            <a:pPr algn="l"/>
            <a:r>
              <a:rPr lang="fr-FR" b="1" dirty="0"/>
              <a:t>http://www.senegalmetis.com/</a:t>
            </a:r>
          </a:p>
          <a:p>
            <a:pPr algn="l"/>
            <a:endParaRPr lang="fr-FR" b="1" dirty="0"/>
          </a:p>
          <a:p>
            <a:pPr algn="l"/>
            <a:r>
              <a:rPr lang="fr-FR" b="1" dirty="0"/>
              <a:t>On trouvera l’intégralité des images de </a:t>
            </a:r>
            <a:r>
              <a:rPr lang="fr-FR" b="1" i="1" dirty="0"/>
              <a:t>Femmes d’influence</a:t>
            </a:r>
            <a:r>
              <a:rPr lang="fr-FR" b="1" dirty="0"/>
              <a:t> dans le diaporama de mon site, avant de prochains ajouts :</a:t>
            </a:r>
          </a:p>
          <a:p>
            <a:pPr algn="l"/>
            <a:r>
              <a:rPr lang="fr-FR" b="1" dirty="0"/>
              <a:t>http://signares.fr/spip.php?article11</a:t>
            </a:r>
          </a:p>
          <a:p>
            <a:endParaRPr lang="fr-FR" b="1" dirty="0"/>
          </a:p>
          <a:p>
            <a:endParaRPr lang="fr-FR" b="1" dirty="0"/>
          </a:p>
          <a:p>
            <a:endParaRPr lang="fr-FR" b="1" dirty="0"/>
          </a:p>
          <a:p>
            <a:endParaRPr lang="fr-FR" b="1" dirty="0"/>
          </a:p>
          <a:p>
            <a:endParaRPr lang="fr-FR" b="1" dirty="0"/>
          </a:p>
          <a:p>
            <a:endParaRPr lang="fr-FR" b="1" dirty="0"/>
          </a:p>
          <a:p>
            <a:endParaRPr lang="fr-FR" b="1"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43</a:t>
            </a:fld>
            <a:endParaRPr lang="fr-FR"/>
          </a:p>
        </p:txBody>
      </p:sp>
    </p:spTree>
    <p:extLst>
      <p:ext uri="{BB962C8B-B14F-4D97-AF65-F5344CB8AC3E}">
        <p14:creationId xmlns:p14="http://schemas.microsoft.com/office/powerpoint/2010/main" val="193241177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Dans l’environnement culturel et régional luso-africain (dont la présence est diffuse !!) mais précisément dans les comptoirs français de Saint-Louis (1659) et de Gorée (1677), on constate les premiers cas de concubinage (et de prostitution), signalés pour l’île Saint-Louis en 1685, par </a:t>
            </a:r>
            <a:r>
              <a:rPr lang="fr-FR" b="1" dirty="0" err="1"/>
              <a:t>Jajolet</a:t>
            </a:r>
            <a:r>
              <a:rPr lang="fr-FR" b="1" dirty="0"/>
              <a:t> de La Courbe (dont Paul </a:t>
            </a:r>
            <a:r>
              <a:rPr lang="fr-FR" b="1" dirty="0" err="1"/>
              <a:t>Cultru</a:t>
            </a:r>
            <a:r>
              <a:rPr lang="fr-FR" b="1" dirty="0"/>
              <a:t> a édité en 1913 le manuscrit inédit, tout en dénonçant les nombreux plagiats du père Labat).</a:t>
            </a:r>
          </a:p>
          <a:p>
            <a:endParaRPr lang="fr-FR" b="1" dirty="0"/>
          </a:p>
          <a:p>
            <a:r>
              <a:rPr lang="fr-FR" b="1" dirty="0"/>
              <a:t>C’est-à-dire à peu avant le procès de </a:t>
            </a:r>
            <a:r>
              <a:rPr lang="fr-FR" b="1" dirty="0" err="1"/>
              <a:t>Páscoa</a:t>
            </a:r>
            <a:r>
              <a:rPr lang="fr-FR" b="1" dirty="0"/>
              <a:t> (1693-1703) et la relation de voyage de François Froger (1695-1697), qui décrit non seulement Salvador de Bahia mais aussi les Luso-Africains et notamment certaines Luso-Africaines d’importance de Rufisque et d’</a:t>
            </a:r>
            <a:r>
              <a:rPr lang="fr-FR" b="1" dirty="0" err="1"/>
              <a:t>Albreda</a:t>
            </a:r>
            <a:r>
              <a:rPr lang="fr-FR" b="1" dirty="0"/>
              <a:t> (sur la Gambie), ou encore la population de Gorée (sans </a:t>
            </a:r>
            <a:r>
              <a:rPr lang="fr-FR" b="1" dirty="0" err="1"/>
              <a:t>signares</a:t>
            </a:r>
            <a:r>
              <a:rPr lang="fr-FR" b="1" dirty="0"/>
              <a:t>) : cf. p. 52.</a:t>
            </a:r>
          </a:p>
          <a:p>
            <a:endParaRPr lang="fr-FR" b="1" dirty="0"/>
          </a:p>
          <a:p>
            <a:r>
              <a:rPr lang="fr-FR" b="1" dirty="0"/>
              <a:t>La Courbe (1685) décrit notamment la </a:t>
            </a:r>
            <a:r>
              <a:rPr lang="fr-FR" b="1" dirty="0" err="1"/>
              <a:t>Belinguere</a:t>
            </a:r>
            <a:r>
              <a:rPr lang="fr-FR" b="1" dirty="0"/>
              <a:t> (possiblement une princesse wolof) : cf. p. 40.</a:t>
            </a:r>
          </a:p>
          <a:p>
            <a:endParaRPr lang="fr-FR" b="1" dirty="0"/>
          </a:p>
          <a:p>
            <a:r>
              <a:rPr lang="fr-FR" b="1" dirty="0"/>
              <a:t>Mais le concubinage, s’il favorise le métissage, ne crée pas immédiatement de la </a:t>
            </a:r>
            <a:r>
              <a:rPr lang="fr-FR" b="1" dirty="0" err="1"/>
              <a:t>signarité</a:t>
            </a:r>
            <a:r>
              <a:rPr lang="fr-FR" b="1" dirty="0"/>
              <a:t>. </a:t>
            </a:r>
            <a:br>
              <a:rPr lang="fr-FR" b="1" dirty="0"/>
            </a:br>
            <a:r>
              <a:rPr lang="fr-FR" b="1" dirty="0"/>
              <a:t>Cependant, certaines de concubines, dénoncées, sont des « nouvelles chrétiennes » (Saint-Louis). </a:t>
            </a:r>
          </a:p>
          <a:p>
            <a:r>
              <a:rPr lang="fr-FR" b="1" dirty="0"/>
              <a:t>Et certaines possèdent des captifs de case, source essentielle, déjà de leur revenu, puisque ces captifs effectuent la traite, c’est-à-dire le commerce.</a:t>
            </a:r>
          </a:p>
          <a:p>
            <a:r>
              <a:rPr lang="fr-FR" b="1" dirty="0"/>
              <a:t>Enfin, malgré les interdictions répétés du concubinage, il se poursuit et donne lieu à une intense corruption.</a:t>
            </a:r>
          </a:p>
          <a:p>
            <a:endParaRPr lang="fr-FR" b="1" dirty="0"/>
          </a:p>
          <a:p>
            <a:r>
              <a:rPr lang="fr-FR" b="1" dirty="0"/>
              <a:t>Dès le deuxième quart du XVIIIe, les administrateurs locaux de la Compagnie incitent au mariage, pour éviter le concubinage honteux : Julien </a:t>
            </a:r>
            <a:r>
              <a:rPr lang="fr-FR" b="1" dirty="0" err="1"/>
              <a:t>Dubellay</a:t>
            </a:r>
            <a:r>
              <a:rPr lang="fr-FR" b="1" dirty="0"/>
              <a:t>, le directeur de Saint-Louis vers 1724 ; le directeur général </a:t>
            </a:r>
            <a:r>
              <a:rPr lang="fr-FR" b="1" dirty="0" err="1"/>
              <a:t>Devaulx</a:t>
            </a:r>
            <a:r>
              <a:rPr lang="fr-FR" b="1" dirty="0"/>
              <a:t> en 1737.</a:t>
            </a:r>
          </a:p>
          <a:p>
            <a:endParaRPr lang="fr-FR" b="1" dirty="0"/>
          </a:p>
          <a:p>
            <a:r>
              <a:rPr lang="fr-FR" b="1" i="0" dirty="0"/>
              <a:t>Les premières maisons en dur apparaissent dès 1740-1750, à l’initiative de Français importants, mais ce sont leurs ‘épouses’ à la mode du pays qui vont en bénéficier.</a:t>
            </a:r>
            <a:endParaRPr lang="fr-FR" b="1" dirty="0"/>
          </a:p>
          <a:p>
            <a:endParaRPr lang="fr-FR" b="1" dirty="0"/>
          </a:p>
          <a:p>
            <a:r>
              <a:rPr lang="fr-FR" b="1" dirty="0"/>
              <a:t>La première occurrence du terme « </a:t>
            </a:r>
            <a:r>
              <a:rPr lang="fr-FR" b="1" dirty="0" err="1"/>
              <a:t>signare</a:t>
            </a:r>
            <a:r>
              <a:rPr lang="fr-FR" b="1" dirty="0"/>
              <a:t> » est celle du botaniste Michel Adanson, dont le séjour remonte à 1749-1753 et qui témoignent, pour les </a:t>
            </a:r>
            <a:r>
              <a:rPr lang="fr-FR" b="1" dirty="0" err="1"/>
              <a:t>signares</a:t>
            </a:r>
            <a:r>
              <a:rPr lang="fr-FR" b="1" dirty="0"/>
              <a:t>, qu’elles portent des noms français.</a:t>
            </a:r>
          </a:p>
          <a:p>
            <a:r>
              <a:rPr lang="fr-FR" b="1" dirty="0"/>
              <a:t>La </a:t>
            </a:r>
            <a:r>
              <a:rPr lang="fr-FR" b="1" dirty="0" err="1"/>
              <a:t>signarité</a:t>
            </a:r>
            <a:r>
              <a:rPr lang="fr-FR" b="1" dirty="0"/>
              <a:t> aurait mis un demi-siècle, deux à trois générations pour se mettre en place.</a:t>
            </a:r>
          </a:p>
          <a:p>
            <a:endParaRPr lang="fr-FR" b="1" dirty="0"/>
          </a:p>
          <a:p>
            <a:endParaRPr lang="fr-FR" b="1" dirty="0"/>
          </a:p>
          <a:p>
            <a:endParaRPr lang="fr-FR" b="1" dirty="0"/>
          </a:p>
          <a:p>
            <a:endParaRPr lang="fr-FR" b="1" dirty="0"/>
          </a:p>
          <a:p>
            <a:endParaRPr lang="fr-FR" b="1" dirty="0"/>
          </a:p>
          <a:p>
            <a:r>
              <a:rPr lang="fr-FR" b="1" dirty="0"/>
              <a:t> </a:t>
            </a:r>
          </a:p>
          <a:p>
            <a:endParaRPr lang="fr-FR" b="1" dirty="0"/>
          </a:p>
          <a:p>
            <a:endParaRPr lang="fr-FR" b="1"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44</a:t>
            </a:fld>
            <a:endParaRPr lang="fr-FR"/>
          </a:p>
        </p:txBody>
      </p:sp>
    </p:spTree>
    <p:extLst>
      <p:ext uri="{BB962C8B-B14F-4D97-AF65-F5344CB8AC3E}">
        <p14:creationId xmlns:p14="http://schemas.microsoft.com/office/powerpoint/2010/main" val="81733316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Les mariages sont dits </a:t>
            </a:r>
            <a:r>
              <a:rPr lang="fr-FR" b="1" i="1" dirty="0"/>
              <a:t>à la mode du pays</a:t>
            </a:r>
            <a:r>
              <a:rPr lang="fr-FR" b="1" dirty="0"/>
              <a:t>, qu’on a trop souvent caractérisés comme des mariages temporaires. </a:t>
            </a:r>
          </a:p>
          <a:p>
            <a:endParaRPr lang="fr-FR" b="1" dirty="0"/>
          </a:p>
          <a:p>
            <a:r>
              <a:rPr lang="fr-FR" b="1" dirty="0"/>
              <a:t>Cette expression en tout cas viendrait du portugais « créole </a:t>
            </a:r>
            <a:r>
              <a:rPr lang="fr-FR" b="1" i="1" dirty="0" err="1"/>
              <a:t>casamento</a:t>
            </a:r>
            <a:r>
              <a:rPr lang="fr-FR" b="1" i="1" dirty="0"/>
              <a:t> a </a:t>
            </a:r>
            <a:r>
              <a:rPr lang="fr-FR" b="1" i="1" dirty="0" err="1"/>
              <a:t>moda</a:t>
            </a:r>
            <a:r>
              <a:rPr lang="fr-FR" b="1" i="1" dirty="0"/>
              <a:t> da terra</a:t>
            </a:r>
            <a:r>
              <a:rPr lang="fr-FR" b="1" dirty="0"/>
              <a:t> »  (Raymond Mauny dans son précieux </a:t>
            </a:r>
            <a:r>
              <a:rPr lang="fr-FR" b="1" i="1" dirty="0"/>
              <a:t>Glossaire</a:t>
            </a:r>
            <a:r>
              <a:rPr lang="fr-FR" b="1" i="0" dirty="0"/>
              <a:t>… de 1952) et concerne dans un premier temps les monde luso-africain (</a:t>
            </a:r>
            <a:r>
              <a:rPr lang="fr-FR" b="1" i="0" dirty="0" err="1"/>
              <a:t>Lacourbe</a:t>
            </a:r>
            <a:r>
              <a:rPr lang="fr-FR" b="1" i="0" dirty="0"/>
              <a:t>, 1685).</a:t>
            </a:r>
          </a:p>
          <a:p>
            <a:endParaRPr lang="fr-FR" b="1" dirty="0"/>
          </a:p>
          <a:p>
            <a:endParaRPr lang="fr-FR" b="1"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45</a:t>
            </a:fld>
            <a:endParaRPr lang="fr-FR"/>
          </a:p>
        </p:txBody>
      </p:sp>
    </p:spTree>
    <p:extLst>
      <p:ext uri="{BB962C8B-B14F-4D97-AF65-F5344CB8AC3E}">
        <p14:creationId xmlns:p14="http://schemas.microsoft.com/office/powerpoint/2010/main" val="185919964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Sur trente quatre images représentants des signares, deux seulement concernent une scène de mariage (dont une est fantaisiste et tardive).</a:t>
            </a:r>
          </a:p>
          <a:p>
            <a:endParaRPr lang="fr-FR" b="1" dirty="0"/>
          </a:p>
          <a:p>
            <a:r>
              <a:rPr lang="fr-FR" b="1" dirty="0"/>
              <a:t>Cela est d’autant plus étonnant que les </a:t>
            </a:r>
            <a:r>
              <a:rPr lang="fr-FR" b="1" dirty="0" err="1"/>
              <a:t>signares</a:t>
            </a:r>
            <a:r>
              <a:rPr lang="fr-FR" b="1" dirty="0"/>
              <a:t> sont fréquemment associées au mariage à la mode du pays. </a:t>
            </a:r>
          </a:p>
          <a:p>
            <a:r>
              <a:rPr lang="fr-FR" b="1" dirty="0"/>
              <a:t>Les écrits sont heureusement plus abondants. </a:t>
            </a:r>
          </a:p>
          <a:p>
            <a:endParaRPr lang="fr-FR" b="1" dirty="0"/>
          </a:p>
          <a:p>
            <a:r>
              <a:rPr lang="fr-FR" b="1" dirty="0"/>
              <a:t>Image n° 1 (« Cérémonies observées dans les Mariages des Mulâtres a l’Île de Gorée »), fournie par Durand (1785-1788). Elle est l’une des trois datant du XVIII</a:t>
            </a:r>
            <a:r>
              <a:rPr lang="fr-FR" b="1" baseline="30000" dirty="0"/>
              <a:t>e</a:t>
            </a:r>
            <a:r>
              <a:rPr lang="fr-FR" b="1" dirty="0"/>
              <a:t> siècle.</a:t>
            </a:r>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46</a:t>
            </a:fld>
            <a:endParaRPr lang="fr-FR"/>
          </a:p>
        </p:txBody>
      </p:sp>
    </p:spTree>
    <p:extLst>
      <p:ext uri="{BB962C8B-B14F-4D97-AF65-F5344CB8AC3E}">
        <p14:creationId xmlns:p14="http://schemas.microsoft.com/office/powerpoint/2010/main" val="348828605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En fait, il a existé des mariages durables, avec des Européens installés ou des hommes métis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1"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    Faute d’avoir pu être consacrés par un prêtre (durant les périodes d’occupation anglaise et/ou de la Révolution et de l’Empire), ils ont été également appelés </a:t>
            </a:r>
            <a:r>
              <a:rPr lang="fr-FR" b="1" i="1" dirty="0"/>
              <a:t>à la mode du pays</a:t>
            </a:r>
            <a:r>
              <a:rPr lang="fr-FR" b="1"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1" dirty="0"/>
          </a:p>
          <a:p>
            <a:r>
              <a:rPr lang="fr-FR" b="1" dirty="0"/>
              <a:t>    Nombre de mariages ont été régularisés avec le retour de prêtres à partir de 1817 et avec la promulgation du Code Civil (1830) au Sénégal.</a:t>
            </a:r>
          </a:p>
          <a:p>
            <a:endParaRPr lang="fr-FR" b="1" dirty="0"/>
          </a:p>
          <a:p>
            <a:endParaRPr lang="fr-FR" b="1"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47</a:t>
            </a:fld>
            <a:endParaRPr lang="fr-FR"/>
          </a:p>
        </p:txBody>
      </p:sp>
    </p:spTree>
    <p:extLst>
      <p:ext uri="{BB962C8B-B14F-4D97-AF65-F5344CB8AC3E}">
        <p14:creationId xmlns:p14="http://schemas.microsoft.com/office/powerpoint/2010/main" val="166196025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Les «vrais» mariages temporaires au XVIII</a:t>
            </a:r>
            <a:r>
              <a:rPr lang="fr-FR" b="1" baseline="30000" dirty="0"/>
              <a:t>e</a:t>
            </a:r>
            <a:r>
              <a:rPr lang="fr-FR" b="1" dirty="0"/>
              <a:t> siècle sont d’un autre genre, puisqu’ils sont l’union de </a:t>
            </a:r>
            <a:r>
              <a:rPr lang="fr-FR" b="1" u="sng" dirty="0"/>
              <a:t>deux partis</a:t>
            </a:r>
            <a:r>
              <a:rPr lang="fr-FR" b="1" dirty="0"/>
              <a:t> : « le consentement des parties et des </a:t>
            </a:r>
            <a:r>
              <a:rPr lang="fr-FR" b="1" dirty="0" err="1"/>
              <a:t>parens</a:t>
            </a:r>
            <a:r>
              <a:rPr lang="fr-FR" b="1" dirty="0"/>
              <a:t> » (Pruneau de </a:t>
            </a:r>
            <a:r>
              <a:rPr lang="fr-FR" b="1" dirty="0" err="1"/>
              <a:t>Pommegorge</a:t>
            </a:r>
            <a:r>
              <a:rPr lang="fr-FR" b="1" dirty="0"/>
              <a:t>, 1738-1751, membre du Conseil souverain du Sénégal)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1"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        </a:t>
            </a:r>
            <a:r>
              <a:rPr lang="fr-FR" b="1" u="sng" dirty="0"/>
              <a:t>l’Européen</a:t>
            </a:r>
            <a:r>
              <a:rPr lang="fr-FR" b="1" dirty="0"/>
              <a:t> (Français le plus souvent mais aussi Anglais lors des périodes d’occupation anglaise), haut cadre des Compagnies de commerce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        il apporte l’accès privilégié – et en principe prohibé – à des marchandises européennes et la protection dans le comptoir, voire au-delà dans le cadre des activités commerciales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        il apporte son nom et le prestige lié à sa fonction/poste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1"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        </a:t>
            </a:r>
            <a:r>
              <a:rPr lang="fr-FR" b="1" u="sng" dirty="0"/>
              <a:t>la </a:t>
            </a:r>
            <a:r>
              <a:rPr lang="fr-FR" b="1" u="sng" dirty="0" err="1"/>
              <a:t>signare</a:t>
            </a:r>
            <a:r>
              <a:rPr lang="fr-FR" b="1" dirty="0"/>
              <a:t> qui met à disposition des moyens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	la location de bâtiments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1"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	surtout la location ses captifs de case – des esclaves, rattachés au foyer, au statut très différent des esclaves de traite destinés aux Amériques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		– spécialisés dans différents corps de métier : traitants (pratiquant les activités commerciales), laptots (marins), charpentier, etc.</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	la connaissance précieuse des langues, des coutumes (voire des conseils à l’hygiène de vie) et surtout des réseaux marchands et de pouvoirs locaux, sur la terre ferme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		- pour les activités commerciales auxquelles s’adonnent la </a:t>
            </a:r>
            <a:r>
              <a:rPr lang="fr-FR" b="1" dirty="0" err="1"/>
              <a:t>signare</a:t>
            </a:r>
            <a:r>
              <a:rPr lang="fr-FR" b="1"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			- par le biais de ses captifs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			- par son rôle de prête-nom pour son mari </a:t>
            </a:r>
            <a:r>
              <a:rPr lang="fr-FR" b="1" i="1" dirty="0"/>
              <a:t>temporaire</a:t>
            </a:r>
            <a:r>
              <a:rPr lang="fr-FR" b="1" dirty="0"/>
              <a:t>, lequel n’avait pas le droit de commercer en propre.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1"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Insistons sur le caractère matrilocal de ce type de mariage, puisque l’Européen est de passage.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	Par contre, il n’est ni matrilinéaire, encore moins le témoignage d’une situation matriarcale…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	Matrilocal mais la </a:t>
            </a:r>
            <a:r>
              <a:rPr lang="fr-FR" b="1" dirty="0" err="1"/>
              <a:t>signare</a:t>
            </a:r>
            <a:r>
              <a:rPr lang="fr-FR" b="1" dirty="0"/>
              <a:t> porte le nom du « mari » (parfois son titre) et les enfants le nom du père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1"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Au passage, il est bon de signaler la surreprésentation féminine dans les comptoirs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t>Il se trouve que le sexe-ratio des non-Européens de Saint-Louis (« </a:t>
            </a:r>
            <a:r>
              <a:rPr lang="fr-FR" b="0" i="1" dirty="0"/>
              <a:t>the non </a:t>
            </a:r>
            <a:r>
              <a:rPr lang="fr-FR" b="0" i="1" dirty="0" err="1"/>
              <a:t>European</a:t>
            </a:r>
            <a:r>
              <a:rPr lang="fr-FR" b="0" i="1" dirty="0"/>
              <a:t> population  of  Saint-Louis</a:t>
            </a:r>
            <a:r>
              <a:rPr lang="fr-FR" b="0" dirty="0"/>
              <a:t> » Philip D </a:t>
            </a:r>
            <a:r>
              <a:rPr lang="fr-FR" b="0" dirty="0" err="1"/>
              <a:t>Curtin</a:t>
            </a:r>
            <a:r>
              <a:rPr lang="fr-FR" b="0" dirty="0"/>
              <a:t>)  montre  pour  tout  le  XVIII</a:t>
            </a:r>
            <a:r>
              <a:rPr lang="fr-FR" b="0" baseline="30000" dirty="0"/>
              <a:t>e</a:t>
            </a:r>
            <a:r>
              <a:rPr lang="fr-FR" b="0" dirty="0"/>
              <a:t> siècle,  l’absolue prépondérance de la population féminine : en 1779, il y a 586 hommes pour 1 000 femmes (contre 959 hommes pour 1 000 femmes en 1832).</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FR" b="1"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Mariage temporaire aussi : ce que j’ai rendu par le titre un rien provocateur « séparation et fidélité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Le mariage </a:t>
            </a:r>
            <a:r>
              <a:rPr lang="fr-FR" b="1" i="1" dirty="0"/>
              <a:t>à la mode du pays</a:t>
            </a:r>
            <a:r>
              <a:rPr lang="fr-FR" b="1" dirty="0"/>
              <a:t> a été marqué, semble-t-il par la fidélité (l’espace confiné des comptoirs ne permettait guère d’alternative).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La séparation n’est pas une sanction à un manque de fidélité, mais une contingence, dans le cas du mariage </a:t>
            </a:r>
            <a:r>
              <a:rPr lang="fr-FR" b="1" i="1" dirty="0"/>
              <a:t>à la mode du pays</a:t>
            </a:r>
            <a:r>
              <a:rPr lang="fr-FR" b="1" dirty="0"/>
              <a:t> :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1"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	p. 112-113 (</a:t>
            </a:r>
            <a:r>
              <a:rPr lang="fr-FR" b="1" dirty="0" err="1"/>
              <a:t>Lajaille</a:t>
            </a:r>
            <a:r>
              <a:rPr lang="fr-FR" b="1" dirty="0"/>
              <a:t>/Labarthe, Durand) : le rite du « sable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1" dirty="0"/>
          </a:p>
          <a:p>
            <a:endParaRPr lang="fr-FR"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48</a:t>
            </a:fld>
            <a:endParaRPr lang="fr-FR"/>
          </a:p>
        </p:txBody>
      </p:sp>
    </p:spTree>
    <p:extLst>
      <p:ext uri="{BB962C8B-B14F-4D97-AF65-F5344CB8AC3E}">
        <p14:creationId xmlns:p14="http://schemas.microsoft.com/office/powerpoint/2010/main" val="358354061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b="1" dirty="0"/>
          </a:p>
          <a:p>
            <a:endParaRPr lang="fr-FR" b="0"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Le costume et les bijoux</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Les pagnes d’apparat</a:t>
            </a:r>
          </a:p>
          <a:p>
            <a:endParaRPr lang="fr-FR" b="1" dirty="0"/>
          </a:p>
          <a:p>
            <a:r>
              <a:rPr lang="fr-FR" b="1" dirty="0"/>
              <a:t>L’habitation en dur</a:t>
            </a:r>
          </a:p>
          <a:p>
            <a:r>
              <a:rPr lang="fr-FR" b="1" dirty="0"/>
              <a:t>Les poses et la hauteur</a:t>
            </a:r>
          </a:p>
          <a:p>
            <a:endParaRPr lang="fr-FR" b="1" dirty="0"/>
          </a:p>
          <a:p>
            <a:r>
              <a:rPr lang="fr-FR" b="1" dirty="0"/>
              <a:t>Et les captifs de case…</a:t>
            </a:r>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49</a:t>
            </a:fld>
            <a:endParaRPr lang="fr-FR"/>
          </a:p>
        </p:txBody>
      </p:sp>
    </p:spTree>
    <p:extLst>
      <p:ext uri="{BB962C8B-B14F-4D97-AF65-F5344CB8AC3E}">
        <p14:creationId xmlns:p14="http://schemas.microsoft.com/office/powerpoint/2010/main" val="141753390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50</a:t>
            </a:fld>
            <a:endParaRPr lang="fr-FR"/>
          </a:p>
        </p:txBody>
      </p:sp>
    </p:spTree>
    <p:extLst>
      <p:ext uri="{BB962C8B-B14F-4D97-AF65-F5344CB8AC3E}">
        <p14:creationId xmlns:p14="http://schemas.microsoft.com/office/powerpoint/2010/main" val="354735142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Le costume et les bijoux</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Les pagnes d’apparat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1"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t>En  règle  générale,  les  personnes  les  ayant  étudiées,  ne  prêtent  guère d’importance au costume. Tout au plus, citent-elles la description qu’en fait un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t>témoin. Jamais elles ne croisent les témoignages, qui permettent, par exemple, de prendre la mesure du temps.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t>Il est important de signaler que la datation des formes reste assez fragile mais des évolutions se distinguent, en même temps que la coexistence de façons.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t>Sorte de catalogue historique du costume des </a:t>
            </a:r>
            <a:r>
              <a:rPr lang="fr-FR" b="0" dirty="0" err="1"/>
              <a:t>signares</a:t>
            </a:r>
            <a:endParaRPr lang="fr-FR" b="0"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t>Le costume est partie intégrante de l’identité des </a:t>
            </a:r>
            <a:r>
              <a:rPr lang="fr-FR" b="0" dirty="0" err="1"/>
              <a:t>signares</a:t>
            </a:r>
            <a:r>
              <a:rPr lang="fr-FR" b="0" dirty="0"/>
              <a:t>. (p. 57)</a:t>
            </a:r>
          </a:p>
          <a:p>
            <a:endParaRPr lang="fr-FR" b="1" dirty="0"/>
          </a:p>
          <a:p>
            <a:r>
              <a:rPr lang="fr-FR" b="1" dirty="0"/>
              <a:t>‘Costumes traditionnels’, dans ‘La nation illustrée’, dans la deuxième grande partie « Folklore » de </a:t>
            </a:r>
            <a:r>
              <a:rPr lang="fr-FR" b="1" i="1" dirty="0"/>
              <a:t>La création des identités nationales. Europe XVIIIe-XIXe siècle</a:t>
            </a:r>
            <a:r>
              <a:rPr lang="fr-FR" b="1" dirty="0"/>
              <a:t>, d’Anne-Marie </a:t>
            </a:r>
            <a:r>
              <a:rPr lang="fr-FR" b="1" dirty="0" err="1"/>
              <a:t>Thiesse</a:t>
            </a:r>
            <a:r>
              <a:rPr lang="fr-FR" b="1" dirty="0"/>
              <a:t>, Seuil, 1999 :</a:t>
            </a:r>
          </a:p>
          <a:p>
            <a:r>
              <a:rPr lang="fr-FR" b="1" dirty="0"/>
              <a:t>p. 195-196 :</a:t>
            </a:r>
          </a:p>
          <a:p>
            <a:r>
              <a:rPr lang="fr-FR" b="0" dirty="0"/>
              <a:t>« Gagé sur la référence à des usages populaires considérés jusque-là comme parfaitement vulgaires et donc non consignés, le costume national est réalisé dans des matériaux de qualité, obéit à des règles fixes – choix des couleurs, longueur et forme des différentes parties – et doit pouvoir rivaliser en éclat et en // dignité avec les costumes des autres nations. Et ce sont es élites sociales qui l’adoptent en un premier temps à des fins patriotiques. Mais à la différence de la langue nationale, le costume national n’est pas d’usage quotidien et il a une fonction surtout festive et démonstrative. »</a:t>
            </a:r>
          </a:p>
          <a:p>
            <a:r>
              <a:rPr lang="fr-FR" b="0" dirty="0"/>
              <a:t>Et aussi, cause matérielle et nouveau regard « une moins grande pauvreté, les champs de coton, les manufactures de tissage et les colorants industriels. Un nouveau regard aussi, qui dresse un code vestimentaire non plus seulement social, mais aussi territorial et national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t>Cf. les ouvrages après 1820 : </a:t>
            </a:r>
            <a:r>
              <a:rPr lang="fr-FR" b="0" i="1" dirty="0"/>
              <a:t>Recueil des costumes… Costumes des femmes du… </a:t>
            </a:r>
            <a:r>
              <a:rPr lang="fr-FR" b="0" i="0" dirty="0"/>
              <a:t>se développent, notamment grâce à l’essor de la lithographie. Cf. l’invention du kilt écossais vers 1725…. (</a:t>
            </a:r>
            <a:r>
              <a:rPr lang="fr-FR" b="1" dirty="0"/>
              <a:t>L’invention de la tradition (cf. </a:t>
            </a:r>
            <a:r>
              <a:rPr lang="fr-FR" b="1" dirty="0" err="1"/>
              <a:t>Eric</a:t>
            </a:r>
            <a:r>
              <a:rPr lang="fr-FR" b="1" dirty="0"/>
              <a:t> Hobsbawm et Terence Ranger </a:t>
            </a:r>
            <a:r>
              <a:rPr lang="fr-FR" b="1" dirty="0" err="1"/>
              <a:t>eds</a:t>
            </a:r>
            <a:r>
              <a:rPr lang="fr-FR" b="1" dirty="0"/>
              <a:t>, The Invention of Tradition, Cambridge UP, 1983).</a:t>
            </a:r>
            <a:endParaRPr lang="fr-FR"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52</a:t>
            </a:fld>
            <a:endParaRPr lang="fr-FR"/>
          </a:p>
        </p:txBody>
      </p:sp>
    </p:spTree>
    <p:extLst>
      <p:ext uri="{BB962C8B-B14F-4D97-AF65-F5344CB8AC3E}">
        <p14:creationId xmlns:p14="http://schemas.microsoft.com/office/powerpoint/2010/main" val="346934064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Le costume et les bijoux</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Les pagnes d’apparat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1"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t>En  règle  générale,  les  personnes  les  ayant  étudiées,  ne  prêtent  guère d’importance au costume. Tout au plus, citent-elles la description qu’en fait un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t>témoin. Jamais elles ne croisent les témoignages, qui permettent, par exemple, de prendre la mesure du temps.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t>Il est important de signaler que la datation des formes reste assez fragile mais des évolutions se distinguent, en même temps que la coexistence de façons.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t>Sorte de catalogue historique du costume des </a:t>
            </a:r>
            <a:r>
              <a:rPr lang="fr-FR" b="0" dirty="0" err="1"/>
              <a:t>signares</a:t>
            </a:r>
            <a:endParaRPr lang="fr-FR" b="0"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t>Le costume est partie intégrante de l’identité des </a:t>
            </a:r>
            <a:r>
              <a:rPr lang="fr-FR" b="0" dirty="0" err="1"/>
              <a:t>signares</a:t>
            </a:r>
            <a:r>
              <a:rPr lang="fr-FR" b="0" dirty="0"/>
              <a:t>. (p. 57)</a:t>
            </a:r>
          </a:p>
          <a:p>
            <a:endParaRPr lang="fr-FR" b="1" dirty="0"/>
          </a:p>
          <a:p>
            <a:r>
              <a:rPr lang="fr-FR" b="1" dirty="0"/>
              <a:t>‘Costumes traditionnels’, dans ‘La nation illustrée’, dans la deuxième grande partie « Folklore » de </a:t>
            </a:r>
            <a:r>
              <a:rPr lang="fr-FR" b="1" i="1" dirty="0"/>
              <a:t>La création des identités nationales. Europe XVIIIe-XIXe siècle</a:t>
            </a:r>
            <a:r>
              <a:rPr lang="fr-FR" b="1" dirty="0"/>
              <a:t>, d’Anne-Marie </a:t>
            </a:r>
            <a:r>
              <a:rPr lang="fr-FR" b="1" dirty="0" err="1"/>
              <a:t>Thiesse</a:t>
            </a:r>
            <a:r>
              <a:rPr lang="fr-FR" b="1" dirty="0"/>
              <a:t>, Seuil, 1999 :</a:t>
            </a:r>
          </a:p>
          <a:p>
            <a:r>
              <a:rPr lang="fr-FR" b="1" dirty="0"/>
              <a:t>p. 195-196 :</a:t>
            </a:r>
          </a:p>
          <a:p>
            <a:r>
              <a:rPr lang="fr-FR" b="0" dirty="0"/>
              <a:t>« Gagé sur la référence à des usages populaires considérés jusque-là comme parfaitement vulgaires et donc non consignés, le costume national est réalisé dans des matériaux de qualité, obéit à des règles fixes – choix des couleurs, longueur et forme des différentes parties – et doit pouvoir rivaliser en éclat et en // dignité avec les costumes des autres nations. Et ce sont es élites sociales qui l’adoptent en un premier temps à des fins patriotiques. Mais à la différence de la langue nationale, le costume national n’est pas d’usage quotidien et il a une fonction surtout festive et démonstrative. »</a:t>
            </a:r>
          </a:p>
          <a:p>
            <a:r>
              <a:rPr lang="fr-FR" b="0" dirty="0"/>
              <a:t>Et aussi, cause matérielle et nouveau regard « une moins grande pauvreté, les champs de coton, les manufactures de tissage et les colorants industriels. Un nouveau regard aussi, qui dresse un code vestimentaire non plus seulement social, mais aussi territorial et national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t>Cf. les ouvrages après 1820 : </a:t>
            </a:r>
            <a:r>
              <a:rPr lang="fr-FR" b="0" i="1" dirty="0"/>
              <a:t>Recueil des costumes… Costumes des femmes du… </a:t>
            </a:r>
            <a:r>
              <a:rPr lang="fr-FR" b="0" i="0" dirty="0"/>
              <a:t>se développent, notamment grâce à l’essor de la lithographie. Cf. l’invention du kilt écossais vers 1725…. (</a:t>
            </a:r>
            <a:r>
              <a:rPr lang="fr-FR" b="1" dirty="0"/>
              <a:t>L’invention de la tradition (cf. </a:t>
            </a:r>
            <a:r>
              <a:rPr lang="fr-FR" b="1" dirty="0" err="1"/>
              <a:t>Eric</a:t>
            </a:r>
            <a:r>
              <a:rPr lang="fr-FR" b="1" dirty="0"/>
              <a:t> Hobsbawm et Terence Ranger </a:t>
            </a:r>
            <a:r>
              <a:rPr lang="fr-FR" b="1" dirty="0" err="1"/>
              <a:t>eds</a:t>
            </a:r>
            <a:r>
              <a:rPr lang="fr-FR" b="1" dirty="0"/>
              <a:t>, The Invention of Tradition, Cambridge UP, 1983).</a:t>
            </a:r>
            <a:endParaRPr lang="fr-FR"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53</a:t>
            </a:fld>
            <a:endParaRPr lang="fr-FR"/>
          </a:p>
        </p:txBody>
      </p:sp>
    </p:spTree>
    <p:extLst>
      <p:ext uri="{BB962C8B-B14F-4D97-AF65-F5344CB8AC3E}">
        <p14:creationId xmlns:p14="http://schemas.microsoft.com/office/powerpoint/2010/main" val="174467229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Le costume et les bijoux</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Les pagnes d’apparat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1"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t>En  règle  générale,  les  personnes  les  ayant  étudiées,  ne  prêtent  guère d’importance au costume. Tout au plus, citent-elles la description qu’en fait un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t>témoin. Jamais elles ne croisent les témoignages, qui permettent, par exemple, de prendre la mesure du temps.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t>Il est important de signaler que la datation des formes reste assez fragile mais des évolutions se distinguent, en même temps que la coexistence de façons.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t>Sorte de catalogue historique du costume des </a:t>
            </a:r>
            <a:r>
              <a:rPr lang="fr-FR" b="0" dirty="0" err="1"/>
              <a:t>signares</a:t>
            </a:r>
            <a:endParaRPr lang="fr-FR" b="0"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t>Le costume est partie intégrante de l’identité des </a:t>
            </a:r>
            <a:r>
              <a:rPr lang="fr-FR" b="0" dirty="0" err="1"/>
              <a:t>signares</a:t>
            </a:r>
            <a:r>
              <a:rPr lang="fr-FR" b="0" dirty="0"/>
              <a:t>. (p. 57)</a:t>
            </a:r>
          </a:p>
          <a:p>
            <a:endParaRPr lang="fr-FR" b="1" dirty="0"/>
          </a:p>
          <a:p>
            <a:r>
              <a:rPr lang="fr-FR" b="1" dirty="0"/>
              <a:t>‘Costumes traditionnels’, dans ‘La nation illustrée’, dans la deuxième grande partie « Folklore » de </a:t>
            </a:r>
            <a:r>
              <a:rPr lang="fr-FR" b="1" i="1" dirty="0"/>
              <a:t>La création des identités nationales. Europe XVIIIe-XIXe siècle</a:t>
            </a:r>
            <a:r>
              <a:rPr lang="fr-FR" b="1" dirty="0"/>
              <a:t>, d’Anne-Marie </a:t>
            </a:r>
            <a:r>
              <a:rPr lang="fr-FR" b="1" dirty="0" err="1"/>
              <a:t>Thiesse</a:t>
            </a:r>
            <a:r>
              <a:rPr lang="fr-FR" b="1" dirty="0"/>
              <a:t>, Seuil, 1999 :</a:t>
            </a:r>
          </a:p>
          <a:p>
            <a:r>
              <a:rPr lang="fr-FR" b="1" dirty="0"/>
              <a:t>p. 195-196 :</a:t>
            </a:r>
          </a:p>
          <a:p>
            <a:r>
              <a:rPr lang="fr-FR" b="0" dirty="0"/>
              <a:t>« Gagé sur la référence à des usages populaires considérés jusque-là comme parfaitement vulgaires et donc non consignés, le costume national est réalisé dans des matériaux de qualité, obéit à des règles fixes – choix des couleurs, longueur et forme des différentes parties – et doit pouvoir rivaliser en éclat et en // dignité avec les costumes des autres nations. Et ce sont es élites sociales qui l’adoptent en un premier temps à des fins patriotiques. Mais à la différence de la langue nationale, le costume national n’est pas d’usage quotidien et il a une fonction surtout festive et démonstrative. »</a:t>
            </a:r>
          </a:p>
          <a:p>
            <a:r>
              <a:rPr lang="fr-FR" b="0" dirty="0"/>
              <a:t>Et aussi, cause matérielle et nouveau regard « une moins grande pauvreté, les champs de coton, les manufactures de tissage et les colorants industriels. Un nouveau regard aussi, qui dresse un code vestimentaire non plus seulement social, mais aussi territorial et national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t>Cf. les ouvrages après 1820 : </a:t>
            </a:r>
            <a:r>
              <a:rPr lang="fr-FR" b="0" i="1" dirty="0"/>
              <a:t>Recueil des costumes… Costumes des femmes du… </a:t>
            </a:r>
            <a:r>
              <a:rPr lang="fr-FR" b="0" i="0" dirty="0"/>
              <a:t>se développent, notamment grâce à l’essor de la lithographie. Cf. l’invention du kilt écossais vers 1725…. (</a:t>
            </a:r>
            <a:r>
              <a:rPr lang="fr-FR" b="1" dirty="0"/>
              <a:t>L’invention de la tradition (cf. </a:t>
            </a:r>
            <a:r>
              <a:rPr lang="fr-FR" b="1" dirty="0" err="1"/>
              <a:t>Eric</a:t>
            </a:r>
            <a:r>
              <a:rPr lang="fr-FR" b="1" dirty="0"/>
              <a:t> Hobsbawm et Terence Ranger </a:t>
            </a:r>
            <a:r>
              <a:rPr lang="fr-FR" b="1" dirty="0" err="1"/>
              <a:t>eds</a:t>
            </a:r>
            <a:r>
              <a:rPr lang="fr-FR" b="1" dirty="0"/>
              <a:t>, The Invention of Tradition, Cambridge UP, 1983).</a:t>
            </a:r>
            <a:endParaRPr lang="fr-FR"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54</a:t>
            </a:fld>
            <a:endParaRPr lang="fr-FR"/>
          </a:p>
        </p:txBody>
      </p:sp>
    </p:spTree>
    <p:extLst>
      <p:ext uri="{BB962C8B-B14F-4D97-AF65-F5344CB8AC3E}">
        <p14:creationId xmlns:p14="http://schemas.microsoft.com/office/powerpoint/2010/main" val="371922234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Le costume et les bijoux</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Les pagnes d’apparat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1"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t>En  règle  générale,  les  personnes  les  ayant  étudiées,  ne  prêtent  guère d’importance au costume. Tout au plus, citent-elles la description qu’en fait un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t>témoin. Jamais elles ne croisent les témoignages, qui permettent, par exemple, de prendre la mesure du temps.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t>Il est important de signaler que la datation des formes reste assez fragile mais des évolutions se distinguent, en même temps que la coexistence de façons.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t>Sorte de catalogue historique du costume des </a:t>
            </a:r>
            <a:r>
              <a:rPr lang="fr-FR" b="0" dirty="0" err="1"/>
              <a:t>signares</a:t>
            </a:r>
            <a:endParaRPr lang="fr-FR" b="0"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t>Le costume est partie intégrante de l’identité des </a:t>
            </a:r>
            <a:r>
              <a:rPr lang="fr-FR" b="0" dirty="0" err="1"/>
              <a:t>signares</a:t>
            </a:r>
            <a:r>
              <a:rPr lang="fr-FR" b="0" dirty="0"/>
              <a:t>. (p. 57)</a:t>
            </a:r>
          </a:p>
          <a:p>
            <a:endParaRPr lang="fr-FR" b="1" dirty="0"/>
          </a:p>
          <a:p>
            <a:r>
              <a:rPr lang="fr-FR" b="1" dirty="0"/>
              <a:t>‘Costumes traditionnels’, dans ‘La nation illustrée’, dans la deuxième grande partie « Folklore » de </a:t>
            </a:r>
            <a:r>
              <a:rPr lang="fr-FR" b="1" i="1" dirty="0"/>
              <a:t>La création des identités nationales. Europe XVIIIe-XIXe siècle</a:t>
            </a:r>
            <a:r>
              <a:rPr lang="fr-FR" b="1" dirty="0"/>
              <a:t>, d’Anne-Marie </a:t>
            </a:r>
            <a:r>
              <a:rPr lang="fr-FR" b="1" dirty="0" err="1"/>
              <a:t>Thiesse</a:t>
            </a:r>
            <a:r>
              <a:rPr lang="fr-FR" b="1" dirty="0"/>
              <a:t>, Seuil, 1999 :</a:t>
            </a:r>
          </a:p>
          <a:p>
            <a:r>
              <a:rPr lang="fr-FR" b="1" dirty="0"/>
              <a:t>p. 195-196 :</a:t>
            </a:r>
          </a:p>
          <a:p>
            <a:r>
              <a:rPr lang="fr-FR" b="0" dirty="0"/>
              <a:t>« Gagé sur la référence à des usages populaires considérés jusque-là comme parfaitement vulgaires et donc non consignés, le costume national est réalisé dans des matériaux de qualité, obéit à des règles fixes – choix des couleurs, longueur et forme des différentes parties – et doit pouvoir rivaliser en éclat et en // dignité avec les costumes des autres nations. Et ce sont es élites sociales qui l’adoptent en un premier temps à des fins patriotiques. Mais à la différence de la langue nationale, le costume national n’est pas d’usage quotidien et il a une fonction surtout festive et démonstrative. »</a:t>
            </a:r>
          </a:p>
          <a:p>
            <a:r>
              <a:rPr lang="fr-FR" b="0" dirty="0"/>
              <a:t>Et aussi, cause matérielle et nouveau regard « une moins grande pauvreté, les champs de coton, les manufactures de tissage et les colorants industriels. Un nouveau regard aussi, qui dresse un code vestimentaire non plus seulement social, mais aussi territorial et national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t>Cf. les ouvrages après 1820 : </a:t>
            </a:r>
            <a:r>
              <a:rPr lang="fr-FR" b="0" i="1" dirty="0"/>
              <a:t>Recueil des costumes… Costumes des femmes du… </a:t>
            </a:r>
            <a:r>
              <a:rPr lang="fr-FR" b="0" i="0" dirty="0"/>
              <a:t>se développent, notamment grâce à l’essor de la lithographie. Cf. l’invention du kilt écossais vers 1725…. (</a:t>
            </a:r>
            <a:r>
              <a:rPr lang="fr-FR" b="1" dirty="0"/>
              <a:t>L’invention de la tradition (cf. </a:t>
            </a:r>
            <a:r>
              <a:rPr lang="fr-FR" b="1" dirty="0" err="1"/>
              <a:t>Eric</a:t>
            </a:r>
            <a:r>
              <a:rPr lang="fr-FR" b="1" dirty="0"/>
              <a:t> Hobsbawm et Terence Ranger </a:t>
            </a:r>
            <a:r>
              <a:rPr lang="fr-FR" b="1" dirty="0" err="1"/>
              <a:t>eds</a:t>
            </a:r>
            <a:r>
              <a:rPr lang="fr-FR" b="1" dirty="0"/>
              <a:t>, The Invention of Tradition, Cambridge UP, 1983).</a:t>
            </a:r>
            <a:endParaRPr lang="fr-FR"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55</a:t>
            </a:fld>
            <a:endParaRPr lang="fr-FR"/>
          </a:p>
        </p:txBody>
      </p:sp>
    </p:spTree>
    <p:extLst>
      <p:ext uri="{BB962C8B-B14F-4D97-AF65-F5344CB8AC3E}">
        <p14:creationId xmlns:p14="http://schemas.microsoft.com/office/powerpoint/2010/main" val="132135300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Le costume et les bijoux</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Les pagnes d’apparat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1"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t>En  règle  générale,  les  personnes  les  ayant  étudiées,  ne  prêtent  guère d’importance au costume. Tout au plus, citent-elles la description qu’en fait un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t>témoin. Jamais elles ne croisent les témoignages, qui permettent, par exemple, de prendre la mesure du temps.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t>Il est important de signaler que la datation des formes reste assez fragile mais des évolutions se distinguent, en même temps que la coexistence de façons.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t>Sorte de catalogue historique du costume des </a:t>
            </a:r>
            <a:r>
              <a:rPr lang="fr-FR" b="0" dirty="0" err="1"/>
              <a:t>signares</a:t>
            </a:r>
            <a:endParaRPr lang="fr-FR" b="0"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t>Le costume est partie intégrante de l’identité des </a:t>
            </a:r>
            <a:r>
              <a:rPr lang="fr-FR" b="0" dirty="0" err="1"/>
              <a:t>signares</a:t>
            </a:r>
            <a:r>
              <a:rPr lang="fr-FR" b="0" dirty="0"/>
              <a:t>. (p. 57)</a:t>
            </a:r>
          </a:p>
          <a:p>
            <a:endParaRPr lang="fr-FR" b="1" dirty="0"/>
          </a:p>
          <a:p>
            <a:r>
              <a:rPr lang="fr-FR" b="1" dirty="0"/>
              <a:t>‘Costumes traditionnels’, dans ‘La nation illustrée’, dans la deuxième grande partie « Folklore » de </a:t>
            </a:r>
            <a:r>
              <a:rPr lang="fr-FR" b="1" i="1" dirty="0"/>
              <a:t>La création des identités nationales. Europe XVIIIe-XIXe siècle</a:t>
            </a:r>
            <a:r>
              <a:rPr lang="fr-FR" b="1" dirty="0"/>
              <a:t>, d’Anne-Marie </a:t>
            </a:r>
            <a:r>
              <a:rPr lang="fr-FR" b="1" dirty="0" err="1"/>
              <a:t>Thiesse</a:t>
            </a:r>
            <a:r>
              <a:rPr lang="fr-FR" b="1" dirty="0"/>
              <a:t>, Seuil, 1999 :</a:t>
            </a:r>
          </a:p>
          <a:p>
            <a:r>
              <a:rPr lang="fr-FR" b="1" dirty="0"/>
              <a:t>p. 195-196 :</a:t>
            </a:r>
          </a:p>
          <a:p>
            <a:r>
              <a:rPr lang="fr-FR" b="0" dirty="0"/>
              <a:t>« Gagé sur la référence à des usages populaires considérés jusque-là comme parfaitement vulgaires et donc non consignés, le costume national est réalisé dans des matériaux de qualité, obéit à des règles fixes – choix des couleurs, longueur et forme des différentes parties – et doit pouvoir rivaliser en éclat et en // dignité avec les costumes des autres nations. Et ce sont es élites sociales qui l’adoptent en un premier temps à des fins patriotiques. Mais à la différence de la langue nationale, le costume national n’est pas d’usage quotidien et il a une fonction surtout festive et démonstrative. »</a:t>
            </a:r>
          </a:p>
          <a:p>
            <a:r>
              <a:rPr lang="fr-FR" b="0" dirty="0"/>
              <a:t>Et aussi, cause matérielle et nouveau regard « une moins grande pauvreté, les champs de coton, les manufactures de tissage et les colorants industriels. Un nouveau regard aussi, qui dresse un code vestimentaire non plus seulement social, mais aussi territorial et national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t>Cf. les ouvrages après 1820 : </a:t>
            </a:r>
            <a:r>
              <a:rPr lang="fr-FR" b="0" i="1" dirty="0"/>
              <a:t>Recueil des costumes… Costumes des femmes du… </a:t>
            </a:r>
            <a:r>
              <a:rPr lang="fr-FR" b="0" i="0" dirty="0"/>
              <a:t>se développent, notamment grâce à l’essor de la lithographie. Cf. l’invention du kilt écossais vers 1725…. (</a:t>
            </a:r>
            <a:r>
              <a:rPr lang="fr-FR" b="1" dirty="0"/>
              <a:t>L’invention de la tradition (cf. </a:t>
            </a:r>
            <a:r>
              <a:rPr lang="fr-FR" b="1" dirty="0" err="1"/>
              <a:t>Eric</a:t>
            </a:r>
            <a:r>
              <a:rPr lang="fr-FR" b="1" dirty="0"/>
              <a:t> Hobsbawm et Terence Ranger </a:t>
            </a:r>
            <a:r>
              <a:rPr lang="fr-FR" b="1" dirty="0" err="1"/>
              <a:t>eds</a:t>
            </a:r>
            <a:r>
              <a:rPr lang="fr-FR" b="1" dirty="0"/>
              <a:t>, The Invention of Tradition, Cambridge UP, 1983).</a:t>
            </a:r>
            <a:endParaRPr lang="fr-FR"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56</a:t>
            </a:fld>
            <a:endParaRPr lang="fr-FR"/>
          </a:p>
        </p:txBody>
      </p:sp>
    </p:spTree>
    <p:extLst>
      <p:ext uri="{BB962C8B-B14F-4D97-AF65-F5344CB8AC3E}">
        <p14:creationId xmlns:p14="http://schemas.microsoft.com/office/powerpoint/2010/main" val="105692877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L’habitation en dur</a:t>
            </a:r>
          </a:p>
          <a:p>
            <a:endParaRPr lang="fr-FR" dirty="0"/>
          </a:p>
          <a:p>
            <a:r>
              <a:rPr lang="fr-FR" dirty="0"/>
              <a:t>Les poses et la hauteur</a:t>
            </a:r>
          </a:p>
          <a:p>
            <a:endParaRPr lang="fr-FR"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57</a:t>
            </a:fld>
            <a:endParaRPr lang="fr-FR"/>
          </a:p>
        </p:txBody>
      </p:sp>
    </p:spTree>
    <p:extLst>
      <p:ext uri="{BB962C8B-B14F-4D97-AF65-F5344CB8AC3E}">
        <p14:creationId xmlns:p14="http://schemas.microsoft.com/office/powerpoint/2010/main" val="49974246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L’habitation en dur</a:t>
            </a:r>
          </a:p>
          <a:p>
            <a:endParaRPr lang="fr-FR" dirty="0"/>
          </a:p>
          <a:p>
            <a:r>
              <a:rPr lang="fr-FR" dirty="0"/>
              <a:t>Les poses et la hauteur</a:t>
            </a:r>
          </a:p>
          <a:p>
            <a:endParaRPr lang="fr-FR"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58</a:t>
            </a:fld>
            <a:endParaRPr lang="fr-FR"/>
          </a:p>
        </p:txBody>
      </p:sp>
    </p:spTree>
    <p:extLst>
      <p:ext uri="{BB962C8B-B14F-4D97-AF65-F5344CB8AC3E}">
        <p14:creationId xmlns:p14="http://schemas.microsoft.com/office/powerpoint/2010/main" val="308476460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0" dirty="0"/>
              <a:t>Au milieu du XVIIIe siècle, les </a:t>
            </a:r>
            <a:r>
              <a:rPr lang="fr-FR" b="0" dirty="0" err="1"/>
              <a:t>signares</a:t>
            </a:r>
            <a:r>
              <a:rPr lang="fr-FR" b="0" dirty="0"/>
              <a:t> ont déjà comme </a:t>
            </a:r>
            <a:r>
              <a:rPr lang="fr-FR" b="0" i="1" dirty="0"/>
              <a:t>capital productif</a:t>
            </a:r>
            <a:r>
              <a:rPr lang="fr-FR" b="0" dirty="0"/>
              <a:t> essentiel « leurs esclaves dont le nombre </a:t>
            </a:r>
            <a:r>
              <a:rPr lang="fr-FR" b="0" dirty="0" err="1"/>
              <a:t>augmentoit</a:t>
            </a:r>
            <a:r>
              <a:rPr lang="fr-FR" b="0" dirty="0"/>
              <a:t> tous les jours ». Cette progression est mesurable grâce à un exemple exceptionnel. Sur les treize principaux maîtres (et surtout maîtresses) de Gorée, qui possèdent 131 captifs,</a:t>
            </a:r>
          </a:p>
          <a:p>
            <a:r>
              <a:rPr lang="fr-FR" b="0" dirty="0"/>
              <a:t>Marie Térèse en dispose de vingt (soit le maximum, le minimum étant de quatre) et Kati </a:t>
            </a:r>
            <a:r>
              <a:rPr lang="fr-FR" b="0" dirty="0" err="1"/>
              <a:t>Louett</a:t>
            </a:r>
            <a:r>
              <a:rPr lang="fr-FR" b="0" dirty="0"/>
              <a:t> (ou </a:t>
            </a:r>
            <a:r>
              <a:rPr lang="fr-FR" b="0" dirty="0" err="1"/>
              <a:t>Caty</a:t>
            </a:r>
            <a:r>
              <a:rPr lang="fr-FR" b="0" dirty="0"/>
              <a:t> </a:t>
            </a:r>
            <a:r>
              <a:rPr lang="fr-FR" b="0" dirty="0" err="1"/>
              <a:t>Louet</a:t>
            </a:r>
            <a:r>
              <a:rPr lang="fr-FR" b="0" dirty="0"/>
              <a:t>). Cette dernière possède en 1767 (ou 1776 ?), « 25 captifs et 43 captives de case, ce qui en [fait] la femme la plus fortunée de l’île ». </a:t>
            </a:r>
          </a:p>
          <a:p>
            <a:endParaRPr lang="fr-FR" b="0" dirty="0"/>
          </a:p>
          <a:p>
            <a:r>
              <a:rPr lang="fr-FR" b="0" dirty="0"/>
              <a:t>Liste des principaux possesseurs d’esclaves, en 1842. Sur trente-six, il se trouve vingt-deux femmes (essentiellement des métisses) qui détiennent 830 captifs, soit une moyenne importante de 37,7 captifs par </a:t>
            </a:r>
            <a:r>
              <a:rPr lang="fr-FR" b="0" dirty="0" err="1"/>
              <a:t>signare</a:t>
            </a:r>
            <a:r>
              <a:rPr lang="fr-FR" b="0" dirty="0"/>
              <a:t> !</a:t>
            </a:r>
          </a:p>
          <a:p>
            <a:r>
              <a:rPr lang="fr-FR" b="0" dirty="0"/>
              <a:t>Sophie Audibert (15), </a:t>
            </a:r>
            <a:r>
              <a:rPr lang="fr-FR" b="0" dirty="0" err="1"/>
              <a:t>Mag</a:t>
            </a:r>
            <a:r>
              <a:rPr lang="fr-FR" b="0" dirty="0"/>
              <a:t> Berville (29), Nanette Bouton (50), Louise Carpentier (22), madame </a:t>
            </a:r>
            <a:r>
              <a:rPr lang="fr-FR" b="0" dirty="0" err="1"/>
              <a:t>Carpot</a:t>
            </a:r>
            <a:r>
              <a:rPr lang="fr-FR" b="0" dirty="0"/>
              <a:t> (56), Caroline Crespin (8), madame Dubois (79), madame d’</a:t>
            </a:r>
            <a:r>
              <a:rPr lang="fr-FR" b="0" dirty="0" err="1"/>
              <a:t>Erneville</a:t>
            </a:r>
            <a:r>
              <a:rPr lang="fr-FR" b="0" dirty="0"/>
              <a:t> (23), madame d’</a:t>
            </a:r>
            <a:r>
              <a:rPr lang="fr-FR" b="0" dirty="0" err="1"/>
              <a:t>Erneville</a:t>
            </a:r>
            <a:r>
              <a:rPr lang="fr-FR" b="0" dirty="0"/>
              <a:t> (29), Sophie </a:t>
            </a:r>
            <a:r>
              <a:rPr lang="fr-FR" b="0" dirty="0" err="1"/>
              <a:t>Feuilletaine</a:t>
            </a:r>
            <a:r>
              <a:rPr lang="fr-FR" b="0" dirty="0"/>
              <a:t> (31), Marie Labouré (94), Anne </a:t>
            </a:r>
            <a:r>
              <a:rPr lang="fr-FR" b="0" dirty="0" err="1"/>
              <a:t>Maliboire</a:t>
            </a:r>
            <a:r>
              <a:rPr lang="fr-FR" b="0" dirty="0"/>
              <a:t> (ou Malivoire) (20), Betty Pellegrin (26), Charlotte Pellegrin (74), Élisa Pellegrin (15), madame Jérôme Pellegrin (49), Veuve Pellegrin (43), Hélène </a:t>
            </a:r>
            <a:r>
              <a:rPr lang="fr-FR" b="0" dirty="0" err="1"/>
              <a:t>Porquet</a:t>
            </a:r>
            <a:r>
              <a:rPr lang="fr-FR" b="0" dirty="0"/>
              <a:t> (22), Marianne </a:t>
            </a:r>
            <a:r>
              <a:rPr lang="fr-FR" b="0" dirty="0" err="1"/>
              <a:t>Porquet</a:t>
            </a:r>
            <a:r>
              <a:rPr lang="fr-FR" b="0" dirty="0"/>
              <a:t> (44), Angélique </a:t>
            </a:r>
            <a:r>
              <a:rPr lang="fr-FR" b="0" dirty="0" err="1"/>
              <a:t>Siuane</a:t>
            </a:r>
            <a:r>
              <a:rPr lang="fr-FR" b="0" dirty="0"/>
              <a:t> (23), Catherine </a:t>
            </a:r>
            <a:r>
              <a:rPr lang="fr-FR" b="0" dirty="0" err="1"/>
              <a:t>Valantin</a:t>
            </a:r>
            <a:r>
              <a:rPr lang="fr-FR" b="0" dirty="0"/>
              <a:t> (44) et Marie </a:t>
            </a:r>
            <a:r>
              <a:rPr lang="fr-FR" b="0" dirty="0" err="1"/>
              <a:t>Valantin</a:t>
            </a:r>
            <a:r>
              <a:rPr lang="fr-FR" b="0" dirty="0"/>
              <a:t> (34).</a:t>
            </a:r>
          </a:p>
          <a:p>
            <a:endParaRPr lang="fr-FR" b="0" dirty="0"/>
          </a:p>
          <a:p>
            <a:endParaRPr lang="fr-FR" b="0" dirty="0"/>
          </a:p>
          <a:p>
            <a:r>
              <a:rPr lang="fr-FR" b="0" dirty="0"/>
              <a:t>Dans le monde des captifs, il faut souligner la division en deux types : captifs et captives, les dernières étant vraisemblablement les plus nombreuses (comme le suggère le cas de la </a:t>
            </a:r>
            <a:r>
              <a:rPr lang="fr-FR" b="0" dirty="0" err="1"/>
              <a:t>goréenne</a:t>
            </a:r>
            <a:r>
              <a:rPr lang="fr-FR" b="0" dirty="0"/>
              <a:t> </a:t>
            </a:r>
            <a:r>
              <a:rPr lang="fr-FR" b="0" dirty="0" err="1"/>
              <a:t>Caty</a:t>
            </a:r>
            <a:r>
              <a:rPr lang="fr-FR" b="0" dirty="0"/>
              <a:t> </a:t>
            </a:r>
            <a:r>
              <a:rPr lang="fr-FR" b="0" dirty="0" err="1"/>
              <a:t>Louet</a:t>
            </a:r>
            <a:r>
              <a:rPr lang="fr-FR" b="0" dirty="0"/>
              <a:t> qui possède 45 femmes et 23 hommes). Les captives sont essentiellement attachées à l’habitation de leurs maîtresses, alors que les hommes peuvent travailler au comptoir ou participer à la traite.</a:t>
            </a:r>
          </a:p>
          <a:p>
            <a:r>
              <a:rPr lang="fr-FR" b="0" dirty="0"/>
              <a:t>Certaines captives participent, de même, aux activités de la traite sur le fleuve, en tant que cuisinières ou pilleuses de mil, le plus souvent. </a:t>
            </a:r>
          </a:p>
          <a:p>
            <a:r>
              <a:rPr lang="fr-FR" b="0" dirty="0"/>
              <a:t>On peut parler dans ce cas de « captifs de rente »…</a:t>
            </a:r>
          </a:p>
          <a:p>
            <a:endParaRPr lang="fr-FR" b="0" dirty="0"/>
          </a:p>
          <a:p>
            <a:r>
              <a:rPr lang="fr-FR" b="0" dirty="0"/>
              <a:t>Les captifs de cas sont, « Selon le droit wolof, des </a:t>
            </a:r>
            <a:r>
              <a:rPr lang="fr-FR" b="0" i="1" dirty="0" err="1"/>
              <a:t>jaam</a:t>
            </a:r>
            <a:r>
              <a:rPr lang="fr-FR" b="0" i="1" dirty="0"/>
              <a:t> </a:t>
            </a:r>
            <a:r>
              <a:rPr lang="fr-FR" b="0" i="1" dirty="0" err="1"/>
              <a:t>juddu</a:t>
            </a:r>
            <a:r>
              <a:rPr lang="fr-FR" b="0" dirty="0"/>
              <a:t> et donc traités de façon totalement différente de ceux qui étaient envoyés en Amérique ». Cité par Jean Boulègue, La traite, l’État, l’Islam..., op. </a:t>
            </a:r>
            <a:r>
              <a:rPr lang="fr-FR" b="0" dirty="0" err="1"/>
              <a:t>cit</a:t>
            </a:r>
            <a:r>
              <a:rPr lang="fr-FR" b="0" dirty="0"/>
              <a:t>., p. 499</a:t>
            </a:r>
          </a:p>
          <a:p>
            <a:r>
              <a:rPr lang="fr-FR" b="0" dirty="0"/>
              <a:t>Boubacar Barry confirme que « tous auteurs du XVIe au XIXe siècle, sont unanimes à reconnaître la douceur de l’esclavage dans la Sénégambie. » Mais, il poursuit :</a:t>
            </a:r>
          </a:p>
          <a:p>
            <a:r>
              <a:rPr lang="fr-FR" b="0" dirty="0"/>
              <a:t>« La condition du captif, ayant donc un contenu essentiellement juridique, ne revêtira pas dans le cadre de l’économie de subsistance les traits d’une dure exploitation par le maître. Cependant, son existence, comme phénomène social, contribuera largement au développement de la traite négrière. »</a:t>
            </a:r>
          </a:p>
          <a:p>
            <a:endParaRPr lang="fr-FR" b="0" dirty="0"/>
          </a:p>
          <a:p>
            <a:r>
              <a:rPr lang="fr-FR" b="0" dirty="0"/>
              <a:t>Les </a:t>
            </a:r>
            <a:r>
              <a:rPr lang="fr-FR" b="0" dirty="0" err="1"/>
              <a:t>rapareilles</a:t>
            </a:r>
            <a:r>
              <a:rPr lang="fr-FR" b="0" dirty="0"/>
              <a:t> (p. 88-89) : </a:t>
            </a:r>
            <a:r>
              <a:rPr lang="fr-FR" b="0" dirty="0" err="1"/>
              <a:t>rapariga</a:t>
            </a:r>
            <a:r>
              <a:rPr lang="fr-FR" b="0" dirty="0"/>
              <a:t>/</a:t>
            </a:r>
            <a:r>
              <a:rPr lang="fr-FR" b="0" dirty="0" err="1"/>
              <a:t>raparida</a:t>
            </a:r>
            <a:r>
              <a:rPr lang="fr-FR" b="0" dirty="0"/>
              <a:t> : jeune fille, domestique (</a:t>
            </a:r>
            <a:r>
              <a:rPr lang="fr-FR" b="0" dirty="0" err="1"/>
              <a:t>rapaz</a:t>
            </a:r>
            <a:r>
              <a:rPr lang="fr-FR" b="0" dirty="0"/>
              <a:t> pour les garçons)</a:t>
            </a:r>
          </a:p>
          <a:p>
            <a:endParaRPr lang="fr-FR" b="0"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59</a:t>
            </a:fld>
            <a:endParaRPr lang="fr-FR"/>
          </a:p>
        </p:txBody>
      </p:sp>
    </p:spTree>
    <p:extLst>
      <p:ext uri="{BB962C8B-B14F-4D97-AF65-F5344CB8AC3E}">
        <p14:creationId xmlns:p14="http://schemas.microsoft.com/office/powerpoint/2010/main" val="246899805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60</a:t>
            </a:fld>
            <a:endParaRPr lang="fr-FR"/>
          </a:p>
        </p:txBody>
      </p:sp>
    </p:spTree>
    <p:extLst>
      <p:ext uri="{BB962C8B-B14F-4D97-AF65-F5344CB8AC3E}">
        <p14:creationId xmlns:p14="http://schemas.microsoft.com/office/powerpoint/2010/main" val="95349907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 89-90 :</a:t>
            </a:r>
          </a:p>
          <a:p>
            <a:r>
              <a:rPr lang="fr-FR" dirty="0"/>
              <a:t>Si un dessin pouvait être parlant, il nous faudrait examiner l’image n° 25 (« La </a:t>
            </a:r>
            <a:r>
              <a:rPr lang="fr-FR" dirty="0" err="1"/>
              <a:t>signare</a:t>
            </a:r>
            <a:r>
              <a:rPr lang="fr-FR" dirty="0"/>
              <a:t> de Gorée avec ses esclaves »). Au premier plan, mais placées dans la moitié gauche de l’image, on observe trois femmes noires, l’une porte une étoffe sur la tête (mais point un </a:t>
            </a:r>
            <a:r>
              <a:rPr lang="fr-FR" dirty="0" err="1"/>
              <a:t>ndioumbeul</a:t>
            </a:r>
            <a:r>
              <a:rPr lang="fr-FR" dirty="0"/>
              <a:t>) et un </a:t>
            </a:r>
            <a:r>
              <a:rPr lang="fr-FR" dirty="0" err="1"/>
              <a:t>mboube</a:t>
            </a:r>
            <a:r>
              <a:rPr lang="fr-FR" dirty="0"/>
              <a:t>, les deux autres, au torse nu sauf quelques bijoux, portent chacune un pagne, et un enfant [métis !!], sur leur dos. Ces trois femmes, aux pieds nus, sont à l’intérieur de la maison. Dans la partie droite de l’image, un dessin dans le dessin se révèle. Le nouveau rectangle est une toute autre scène : ce n’est plus l’intérieur mais une galerie à l’air libre.</a:t>
            </a:r>
          </a:p>
          <a:p>
            <a:r>
              <a:rPr lang="fr-FR" dirty="0"/>
              <a:t>On y découvre trois autres femmes. Au centre véritable de l’image se trouve la </a:t>
            </a:r>
            <a:r>
              <a:rPr lang="fr-FR" dirty="0" err="1"/>
              <a:t>signare</a:t>
            </a:r>
            <a:r>
              <a:rPr lang="fr-FR" dirty="0"/>
              <a:t>, s’entretenant avec une demoiselle, apparemment une mulâtresse, probablement une </a:t>
            </a:r>
            <a:r>
              <a:rPr lang="fr-FR" dirty="0" err="1"/>
              <a:t>signare</a:t>
            </a:r>
            <a:r>
              <a:rPr lang="fr-FR" dirty="0"/>
              <a:t> sans </a:t>
            </a:r>
            <a:r>
              <a:rPr lang="fr-FR" dirty="0" err="1"/>
              <a:t>ndioumbeul</a:t>
            </a:r>
            <a:r>
              <a:rPr lang="fr-FR" dirty="0"/>
              <a:t>, de distinction inférieure ou, tout du moins, l’invitée de la maîtresse de maison. Elles sont assises toutes deux sur la même banquette. Aux pieds de « la </a:t>
            </a:r>
            <a:r>
              <a:rPr lang="fr-FR" dirty="0" err="1"/>
              <a:t>signare</a:t>
            </a:r>
            <a:r>
              <a:rPr lang="fr-FR" dirty="0"/>
              <a:t> de Gorée », se trouve accroupie une autre femme, noire, à savoir, une </a:t>
            </a:r>
            <a:r>
              <a:rPr lang="fr-FR" dirty="0" err="1"/>
              <a:t>rapareille</a:t>
            </a:r>
            <a:r>
              <a:rPr lang="fr-FR" dirty="0"/>
              <a:t>, dans l’intimité des deux dames.</a:t>
            </a:r>
          </a:p>
          <a:p>
            <a:r>
              <a:rPr lang="fr-FR" dirty="0"/>
              <a:t>Cette image indique des hiérarchies, entre </a:t>
            </a:r>
            <a:r>
              <a:rPr lang="fr-FR" dirty="0" err="1"/>
              <a:t>signares</a:t>
            </a:r>
            <a:r>
              <a:rPr lang="fr-FR" dirty="0"/>
              <a:t> vraisemblablement, entre ces dernières, la </a:t>
            </a:r>
            <a:r>
              <a:rPr lang="fr-FR" dirty="0" err="1"/>
              <a:t>rapareille</a:t>
            </a:r>
            <a:r>
              <a:rPr lang="fr-FR" dirty="0"/>
              <a:t> et les autres femmes. Examinons, à présent, la hiérarchie entre les captives des </a:t>
            </a:r>
            <a:r>
              <a:rPr lang="fr-FR" dirty="0" err="1"/>
              <a:t>signares</a:t>
            </a:r>
            <a:r>
              <a:rPr lang="fr-FR" dirty="0"/>
              <a:t>.</a:t>
            </a:r>
          </a:p>
          <a:p>
            <a:r>
              <a:rPr lang="fr-FR" dirty="0"/>
              <a:t>On discerne assez aisément trois types de statuts, dans l’habitation des </a:t>
            </a:r>
            <a:r>
              <a:rPr lang="fr-FR" dirty="0" err="1"/>
              <a:t>signares</a:t>
            </a:r>
            <a:r>
              <a:rPr lang="fr-FR" dirty="0"/>
              <a:t>. Ces statuts correspondent à trois temps de la vie d’une femme : adolescence, âge adulte, « vieillesse ».</a:t>
            </a:r>
          </a:p>
          <a:p>
            <a:endParaRPr lang="fr-FR" dirty="0"/>
          </a:p>
          <a:p>
            <a:r>
              <a:rPr lang="fr-FR" dirty="0"/>
              <a:t>Promotion sociale des matrones : p. 91</a:t>
            </a:r>
          </a:p>
          <a:p>
            <a:r>
              <a:rPr lang="fr-FR" dirty="0"/>
              <a:t>Un exemple probant est le cas de </a:t>
            </a:r>
            <a:r>
              <a:rPr lang="fr-FR" dirty="0" err="1"/>
              <a:t>Khayta</a:t>
            </a:r>
            <a:r>
              <a:rPr lang="fr-FR" dirty="0"/>
              <a:t> Macoumba </a:t>
            </a:r>
            <a:r>
              <a:rPr lang="fr-FR" dirty="0" err="1"/>
              <a:t>Leye</a:t>
            </a:r>
            <a:r>
              <a:rPr lang="fr-FR" dirty="0"/>
              <a:t>, seconde femme du traitant métis Germain Crespin, qui à la fin de la première moitié du xix e siècle, lui donna, entre 1838 et 1850, cinq</a:t>
            </a:r>
          </a:p>
          <a:p>
            <a:r>
              <a:rPr lang="fr-FR" dirty="0"/>
              <a:t>enfants, après avoir été « sa principale captive et la nourrice des enfants nés du premier lit ». </a:t>
            </a:r>
          </a:p>
          <a:p>
            <a:r>
              <a:rPr lang="fr-FR" dirty="0"/>
              <a:t>Bel exemple de promotion sociale, surtout indice de hiérarchies existantes, que nous ne pouvons guère plus cerner.</a:t>
            </a:r>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61</a:t>
            </a:fld>
            <a:endParaRPr lang="fr-FR"/>
          </a:p>
        </p:txBody>
      </p:sp>
    </p:spTree>
    <p:extLst>
      <p:ext uri="{BB962C8B-B14F-4D97-AF65-F5344CB8AC3E}">
        <p14:creationId xmlns:p14="http://schemas.microsoft.com/office/powerpoint/2010/main" val="320934811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Les plus connues, parce que les plus visibles : les captives d’apparat ou </a:t>
            </a:r>
            <a:r>
              <a:rPr lang="fr-FR" dirty="0" err="1"/>
              <a:t>rapareilles</a:t>
            </a:r>
            <a:r>
              <a:rPr lang="fr-FR" dirty="0"/>
              <a:t>. Elles ont deux fonctions apparentes : le service de table et l’escorte des </a:t>
            </a:r>
            <a:r>
              <a:rPr lang="fr-FR" dirty="0" err="1"/>
              <a:t>signares</a:t>
            </a:r>
            <a:r>
              <a:rPr lang="fr-FR" dirty="0"/>
              <a:t>, au dehors. On sait déjà les liens étroits les unissant à leur maîtresse.</a:t>
            </a:r>
          </a:p>
          <a:p>
            <a:r>
              <a:rPr lang="fr-FR" dirty="0"/>
              <a:t>Une </a:t>
            </a:r>
            <a:r>
              <a:rPr lang="fr-FR" dirty="0" err="1"/>
              <a:t>signare</a:t>
            </a:r>
            <a:r>
              <a:rPr lang="fr-FR" dirty="0"/>
              <a:t> qui se déplace dans la rue n’est jamais seule. Elle se fait escorter toujours par quelques captives. Cf. p. 91-92 : Pruneau de </a:t>
            </a:r>
            <a:r>
              <a:rPr lang="fr-FR" dirty="0" err="1"/>
              <a:t>Pommegorge</a:t>
            </a:r>
            <a:r>
              <a:rPr lang="fr-FR" dirty="0"/>
              <a:t>.</a:t>
            </a:r>
          </a:p>
          <a:p>
            <a:endParaRPr lang="fr-FR" dirty="0"/>
          </a:p>
          <a:p>
            <a:r>
              <a:rPr lang="fr-FR" dirty="0"/>
              <a:t>Dans cette cour qui se créée autour d’une </a:t>
            </a:r>
            <a:r>
              <a:rPr lang="fr-FR" dirty="0" err="1"/>
              <a:t>signare</a:t>
            </a:r>
            <a:r>
              <a:rPr lang="fr-FR" dirty="0"/>
              <a:t>, dans la rue, il faut distinguer l’esclave portant l’ombrelle. Elle protège sa maîtresse du soleil (pas forcément bon pour le teint). L’ombrelle et la </a:t>
            </a:r>
            <a:r>
              <a:rPr lang="fr-FR" dirty="0" err="1"/>
              <a:t>rapareille</a:t>
            </a:r>
            <a:r>
              <a:rPr lang="fr-FR" dirty="0"/>
              <a:t> permettent une dissociation plus grande, par rapport à l’ensemble de la foule, en la mettant en avant </a:t>
            </a:r>
          </a:p>
          <a:p>
            <a:endParaRPr lang="fr-FR" dirty="0"/>
          </a:p>
          <a:p>
            <a:r>
              <a:rPr lang="fr-FR" dirty="0"/>
              <a:t>Si, comme on l’a vu antérieurement, les </a:t>
            </a:r>
            <a:r>
              <a:rPr lang="fr-FR" dirty="0" err="1"/>
              <a:t>signares</a:t>
            </a:r>
            <a:r>
              <a:rPr lang="fr-FR" dirty="0"/>
              <a:t> portent des bijoux, leurs suivantes en sont ornées largement. La fortune s’affiche par la possession d’une habitation en dur, par la richesse de l’habit, par la possession de nombreux esclaves.</a:t>
            </a:r>
          </a:p>
          <a:p>
            <a:r>
              <a:rPr lang="fr-FR" dirty="0"/>
              <a:t>Mais, plus symboliquement, les captives d’apparat sont la réaffirmation, permanente, dans la rue, de la fortune de leur maîtresse, par leur présence, leur parure. L’ostentation est opérante, puisque les sources ne manquent pas de la remarque. P. 92</a:t>
            </a:r>
          </a:p>
          <a:p>
            <a:endParaRPr lang="fr-FR" dirty="0"/>
          </a:p>
          <a:p>
            <a:r>
              <a:rPr lang="fr-FR" dirty="0"/>
              <a:t>Pour distinguer, entre maître et esclave, les </a:t>
            </a:r>
            <a:r>
              <a:rPr lang="fr-FR" dirty="0" err="1"/>
              <a:t>rapareilles</a:t>
            </a:r>
            <a:r>
              <a:rPr lang="fr-FR" dirty="0"/>
              <a:t> sont peu vêtues. D’une part, cela indique leur jeune âge ; d’autre part, leur statut de jeune fille nubile est affirmé. La quasi-nudité ne doit pas non plus nous déconcerter outre mesure : elle est un signe de virginité dans la région.</a:t>
            </a:r>
          </a:p>
          <a:p>
            <a:endParaRPr lang="fr-FR" dirty="0"/>
          </a:p>
          <a:p>
            <a:r>
              <a:rPr lang="fr-FR" dirty="0"/>
              <a:t>Les </a:t>
            </a:r>
            <a:r>
              <a:rPr lang="fr-FR" dirty="0" err="1"/>
              <a:t>signares</a:t>
            </a:r>
            <a:r>
              <a:rPr lang="fr-FR" dirty="0"/>
              <a:t>, quand elles reçoivent des Blancs, donnent à voir une image plus africaine que la leur. De plus, ce moment permet aux </a:t>
            </a:r>
            <a:r>
              <a:rPr lang="fr-FR" dirty="0" err="1"/>
              <a:t>rapareilles</a:t>
            </a:r>
            <a:r>
              <a:rPr lang="fr-FR" dirty="0"/>
              <a:t> de rencontrer plus aisément ceux des Européens, bien placés, que leur maîtresse voudrait chercher à leur faire épouser.</a:t>
            </a:r>
          </a:p>
          <a:p>
            <a:r>
              <a:rPr lang="fr-FR" dirty="0"/>
              <a:t>Ce rôle de placement que les </a:t>
            </a:r>
            <a:r>
              <a:rPr lang="fr-FR" dirty="0" err="1"/>
              <a:t>signares</a:t>
            </a:r>
            <a:r>
              <a:rPr lang="fr-FR" dirty="0"/>
              <a:t> pourraient tenir, au xviii e siècle, tout au moins, se peut comprendre dans la hiérarchie (de la beauté) que note </a:t>
            </a:r>
            <a:r>
              <a:rPr lang="fr-FR" dirty="0" err="1"/>
              <a:t>Golberry</a:t>
            </a:r>
            <a:r>
              <a:rPr lang="fr-FR" dirty="0"/>
              <a:t> p. 93-94</a:t>
            </a:r>
          </a:p>
          <a:p>
            <a:endParaRPr lang="fr-FR" dirty="0"/>
          </a:p>
          <a:p>
            <a:r>
              <a:rPr lang="fr-FR" dirty="0"/>
              <a:t>Les demoiselles noires, étaient non seulement objet d’ostentation, mais, peut être aussi, objet d’un certain commerce. Si cela s’avérait, les jeunes filles, pouvant devenir des </a:t>
            </a:r>
            <a:r>
              <a:rPr lang="fr-FR" dirty="0" err="1"/>
              <a:t>signares</a:t>
            </a:r>
            <a:r>
              <a:rPr lang="fr-FR" dirty="0"/>
              <a:t>, étaient un ensemble complexe de miroirs dans lesquels les </a:t>
            </a:r>
            <a:r>
              <a:rPr lang="fr-FR" dirty="0" err="1"/>
              <a:t>signares</a:t>
            </a:r>
            <a:r>
              <a:rPr lang="fr-FR" dirty="0"/>
              <a:t> pouvaient se donner à voir. Comme l’écrit George E. Brooks, il y a, à côté des </a:t>
            </a:r>
            <a:r>
              <a:rPr lang="fr-FR" dirty="0" err="1"/>
              <a:t>signares</a:t>
            </a:r>
            <a:r>
              <a:rPr lang="fr-FR" dirty="0"/>
              <a:t>, des aspirantes </a:t>
            </a:r>
            <a:r>
              <a:rPr lang="fr-FR" dirty="0" err="1"/>
              <a:t>signares</a:t>
            </a:r>
            <a:r>
              <a:rPr lang="fr-FR" dirty="0"/>
              <a:t> (« </a:t>
            </a:r>
            <a:r>
              <a:rPr lang="fr-FR" dirty="0" err="1"/>
              <a:t>aspiring</a:t>
            </a:r>
            <a:r>
              <a:rPr lang="fr-FR" dirty="0"/>
              <a:t> </a:t>
            </a:r>
            <a:r>
              <a:rPr lang="fr-FR" dirty="0" err="1"/>
              <a:t>signares</a:t>
            </a:r>
            <a:r>
              <a:rPr lang="fr-FR" dirty="0"/>
              <a:t> ») p. 94</a:t>
            </a:r>
          </a:p>
          <a:p>
            <a:endParaRPr lang="fr-FR" dirty="0"/>
          </a:p>
          <a:p>
            <a:r>
              <a:rPr lang="fr-FR" dirty="0"/>
              <a:t>Dans le droit wolof, ces « petites filles » peuvent devenir effectivement « de grandes </a:t>
            </a:r>
            <a:r>
              <a:rPr lang="fr-FR" dirty="0" err="1"/>
              <a:t>signares</a:t>
            </a:r>
            <a:r>
              <a:rPr lang="fr-FR" dirty="0"/>
              <a:t> » puisque, souligne C. </a:t>
            </a:r>
            <a:r>
              <a:rPr lang="fr-FR" dirty="0" err="1"/>
              <a:t>Prélong</a:t>
            </a:r>
            <a:r>
              <a:rPr lang="fr-FR" dirty="0"/>
              <a:t> (1787-1789), le mariage est facteur d’affranchissement :</a:t>
            </a:r>
          </a:p>
          <a:p>
            <a:r>
              <a:rPr lang="fr-FR" dirty="0"/>
              <a:t>« Une négresse ainsi mariée [à un Européen] prend le nom de son époux et le donne à ses </a:t>
            </a:r>
            <a:r>
              <a:rPr lang="fr-FR" dirty="0" err="1"/>
              <a:t>enfans</a:t>
            </a:r>
            <a:r>
              <a:rPr lang="fr-FR" dirty="0"/>
              <a:t>. Si elle est captive le mari la rachète, et pour présent de </a:t>
            </a:r>
            <a:r>
              <a:rPr lang="fr-FR" dirty="0" err="1"/>
              <a:t>nôces</a:t>
            </a:r>
            <a:r>
              <a:rPr lang="fr-FR" dirty="0"/>
              <a:t> lui rend la liberté ».  P. 88</a:t>
            </a:r>
          </a:p>
          <a:p>
            <a:endParaRPr lang="fr-FR" dirty="0"/>
          </a:p>
          <a:p>
            <a:endParaRPr lang="fr-FR" dirty="0"/>
          </a:p>
          <a:p>
            <a:endParaRPr lang="fr-FR" dirty="0"/>
          </a:p>
          <a:p>
            <a:endParaRPr lang="fr-FR" dirty="0"/>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62</a:t>
            </a:fld>
            <a:endParaRPr lang="fr-FR"/>
          </a:p>
        </p:txBody>
      </p:sp>
    </p:spTree>
    <p:extLst>
      <p:ext uri="{BB962C8B-B14F-4D97-AF65-F5344CB8AC3E}">
        <p14:creationId xmlns:p14="http://schemas.microsoft.com/office/powerpoint/2010/main" val="168347723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Pour autant qu’on puisse l’observer, à partir de sources essentiellement européennes et masculines, donc extérieures, les </a:t>
            </a:r>
            <a:r>
              <a:rPr lang="fr-FR" b="1" dirty="0" err="1"/>
              <a:t>signares</a:t>
            </a:r>
            <a:r>
              <a:rPr lang="fr-FR" b="1" dirty="0"/>
              <a:t> ont développé une sociabilité particulière qui s’est institutionnalisée progressivement : </a:t>
            </a:r>
          </a:p>
          <a:p>
            <a:endParaRPr lang="fr-FR" b="1" dirty="0"/>
          </a:p>
          <a:p>
            <a:r>
              <a:rPr lang="fr-FR" b="1" dirty="0"/>
              <a:t>        hiérarchisation et organisation des </a:t>
            </a:r>
            <a:r>
              <a:rPr lang="fr-FR" b="1" dirty="0" err="1"/>
              <a:t>signares</a:t>
            </a:r>
            <a:r>
              <a:rPr lang="fr-FR" b="1" dirty="0"/>
              <a:t> en </a:t>
            </a:r>
            <a:r>
              <a:rPr lang="fr-FR" b="1" i="1" dirty="0" err="1"/>
              <a:t>mbotaye</a:t>
            </a:r>
            <a:r>
              <a:rPr lang="fr-FR" b="1" dirty="0"/>
              <a:t>, des compagnies ou organisations en classe d’âge :</a:t>
            </a:r>
          </a:p>
          <a:p>
            <a:r>
              <a:rPr lang="fr-FR" b="1" dirty="0"/>
              <a:t>	 entre aspirantes </a:t>
            </a:r>
            <a:r>
              <a:rPr lang="fr-FR" b="1" dirty="0" err="1"/>
              <a:t>signares</a:t>
            </a:r>
            <a:r>
              <a:rPr lang="fr-FR" b="1" dirty="0"/>
              <a:t>, jeunes </a:t>
            </a:r>
            <a:r>
              <a:rPr lang="fr-FR" b="1" dirty="0" err="1"/>
              <a:t>signares</a:t>
            </a:r>
            <a:r>
              <a:rPr lang="fr-FR" b="1" dirty="0"/>
              <a:t> et   vieilles </a:t>
            </a:r>
            <a:r>
              <a:rPr lang="fr-FR" b="1" dirty="0" err="1"/>
              <a:t>signares</a:t>
            </a:r>
            <a:r>
              <a:rPr lang="fr-FR" b="1" dirty="0"/>
              <a:t> établies ; </a:t>
            </a:r>
          </a:p>
          <a:p>
            <a:endParaRPr lang="fr-FR" b="1" dirty="0"/>
          </a:p>
          <a:p>
            <a:r>
              <a:rPr lang="fr-FR" b="1" dirty="0"/>
              <a:t>        sous la coupe de ces dernières, organisations de fêtes (les </a:t>
            </a:r>
            <a:r>
              <a:rPr lang="fr-FR" b="1" i="1" dirty="0" err="1"/>
              <a:t>folgars</a:t>
            </a:r>
            <a:r>
              <a:rPr lang="fr-FR" b="1" dirty="0"/>
              <a:t>) et mariages, les deux étant liés. </a:t>
            </a:r>
          </a:p>
          <a:p>
            <a:endParaRPr lang="fr-FR" b="1" dirty="0"/>
          </a:p>
          <a:p>
            <a:r>
              <a:rPr lang="fr-FR" b="1" dirty="0" err="1"/>
              <a:t>Folgars</a:t>
            </a:r>
            <a:r>
              <a:rPr lang="fr-FR" b="1" dirty="0"/>
              <a:t> : p. 94-98.</a:t>
            </a:r>
          </a:p>
          <a:p>
            <a:r>
              <a:rPr lang="fr-FR" b="1" dirty="0" err="1"/>
              <a:t>Mbotaye</a:t>
            </a:r>
            <a:r>
              <a:rPr lang="fr-FR" b="1" dirty="0"/>
              <a:t> : p. </a:t>
            </a:r>
            <a:r>
              <a:rPr lang="fr-FR" b="1"/>
              <a:t>221-237.</a:t>
            </a:r>
            <a:endParaRPr lang="fr-FR" b="1" dirty="0"/>
          </a:p>
          <a:p>
            <a:endParaRPr lang="fr-FR" b="1"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63</a:t>
            </a:fld>
            <a:endParaRPr lang="fr-FR"/>
          </a:p>
        </p:txBody>
      </p:sp>
    </p:spTree>
    <p:extLst>
      <p:ext uri="{BB962C8B-B14F-4D97-AF65-F5344CB8AC3E}">
        <p14:creationId xmlns:p14="http://schemas.microsoft.com/office/powerpoint/2010/main" val="89309079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Pour autant qu’on puisse l’observer, à partir de sources essentiellement européennes et masculines, donc extérieures, les </a:t>
            </a:r>
            <a:r>
              <a:rPr lang="fr-FR" b="1" dirty="0" err="1"/>
              <a:t>signares</a:t>
            </a:r>
            <a:r>
              <a:rPr lang="fr-FR" b="1" dirty="0"/>
              <a:t> ont développé une sociabilité particulière qui s’est institutionnalisée progressivement : </a:t>
            </a:r>
          </a:p>
          <a:p>
            <a:endParaRPr lang="fr-FR" b="1" dirty="0"/>
          </a:p>
          <a:p>
            <a:r>
              <a:rPr lang="fr-FR" b="1" dirty="0"/>
              <a:t>        hiérarchisation et organisation des </a:t>
            </a:r>
            <a:r>
              <a:rPr lang="fr-FR" b="1" dirty="0" err="1"/>
              <a:t>signares</a:t>
            </a:r>
            <a:r>
              <a:rPr lang="fr-FR" b="1" dirty="0"/>
              <a:t> en </a:t>
            </a:r>
            <a:r>
              <a:rPr lang="fr-FR" b="1" i="1" dirty="0" err="1"/>
              <a:t>mbotaye</a:t>
            </a:r>
            <a:r>
              <a:rPr lang="fr-FR" b="1" dirty="0"/>
              <a:t>, des compagnies ou organisations en classe d’âge :</a:t>
            </a:r>
          </a:p>
          <a:p>
            <a:r>
              <a:rPr lang="fr-FR" b="1" dirty="0"/>
              <a:t>	 entre aspirantes </a:t>
            </a:r>
            <a:r>
              <a:rPr lang="fr-FR" b="1" dirty="0" err="1"/>
              <a:t>signares</a:t>
            </a:r>
            <a:r>
              <a:rPr lang="fr-FR" b="1" dirty="0"/>
              <a:t>, jeunes </a:t>
            </a:r>
            <a:r>
              <a:rPr lang="fr-FR" b="1" dirty="0" err="1"/>
              <a:t>signares</a:t>
            </a:r>
            <a:r>
              <a:rPr lang="fr-FR" b="1" dirty="0"/>
              <a:t> et   vieilles </a:t>
            </a:r>
            <a:r>
              <a:rPr lang="fr-FR" b="1" dirty="0" err="1"/>
              <a:t>signares</a:t>
            </a:r>
            <a:r>
              <a:rPr lang="fr-FR" b="1" dirty="0"/>
              <a:t> établies ; </a:t>
            </a:r>
          </a:p>
          <a:p>
            <a:endParaRPr lang="fr-FR" b="1" dirty="0"/>
          </a:p>
          <a:p>
            <a:r>
              <a:rPr lang="fr-FR" b="1" dirty="0"/>
              <a:t>        sous la coupe de ces dernières, organisations de fêtes (les </a:t>
            </a:r>
            <a:r>
              <a:rPr lang="fr-FR" b="1" i="1" dirty="0" err="1"/>
              <a:t>folgars</a:t>
            </a:r>
            <a:r>
              <a:rPr lang="fr-FR" b="1" dirty="0"/>
              <a:t>) et mariages, les deux étant liés. </a:t>
            </a:r>
          </a:p>
          <a:p>
            <a:endParaRPr lang="fr-FR" b="1" dirty="0"/>
          </a:p>
          <a:p>
            <a:endParaRPr lang="fr-FR"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64</a:t>
            </a:fld>
            <a:endParaRPr lang="fr-FR"/>
          </a:p>
        </p:txBody>
      </p:sp>
    </p:spTree>
    <p:extLst>
      <p:ext uri="{BB962C8B-B14F-4D97-AF65-F5344CB8AC3E}">
        <p14:creationId xmlns:p14="http://schemas.microsoft.com/office/powerpoint/2010/main" val="174437716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Pour autant qu’on puisse l’observer, à partir de sources essentiellement européennes et masculines, donc extérieures, les </a:t>
            </a:r>
            <a:r>
              <a:rPr lang="fr-FR" b="1" dirty="0" err="1"/>
              <a:t>signares</a:t>
            </a:r>
            <a:r>
              <a:rPr lang="fr-FR" b="1" dirty="0"/>
              <a:t> ont développé une sociabilité particulière qui s’est institutionnalisée progressivement : </a:t>
            </a:r>
          </a:p>
          <a:p>
            <a:endParaRPr lang="fr-FR" b="1" dirty="0"/>
          </a:p>
          <a:p>
            <a:r>
              <a:rPr lang="fr-FR" b="1" dirty="0"/>
              <a:t>        hiérarchisation et organisation des </a:t>
            </a:r>
            <a:r>
              <a:rPr lang="fr-FR" b="1" dirty="0" err="1"/>
              <a:t>signares</a:t>
            </a:r>
            <a:r>
              <a:rPr lang="fr-FR" b="1" dirty="0"/>
              <a:t> en </a:t>
            </a:r>
            <a:r>
              <a:rPr lang="fr-FR" b="1" i="1" dirty="0" err="1"/>
              <a:t>mbotaye</a:t>
            </a:r>
            <a:r>
              <a:rPr lang="fr-FR" b="1" dirty="0"/>
              <a:t>, des compagnies ou organisations en classe d’âge :</a:t>
            </a:r>
          </a:p>
          <a:p>
            <a:r>
              <a:rPr lang="fr-FR" b="1" dirty="0"/>
              <a:t>	 entre aspirantes </a:t>
            </a:r>
            <a:r>
              <a:rPr lang="fr-FR" b="1" dirty="0" err="1"/>
              <a:t>signares</a:t>
            </a:r>
            <a:r>
              <a:rPr lang="fr-FR" b="1" dirty="0"/>
              <a:t>, jeunes </a:t>
            </a:r>
            <a:r>
              <a:rPr lang="fr-FR" b="1" dirty="0" err="1"/>
              <a:t>signares</a:t>
            </a:r>
            <a:r>
              <a:rPr lang="fr-FR" b="1" dirty="0"/>
              <a:t> et   vieilles </a:t>
            </a:r>
            <a:r>
              <a:rPr lang="fr-FR" b="1" dirty="0" err="1"/>
              <a:t>signares</a:t>
            </a:r>
            <a:r>
              <a:rPr lang="fr-FR" b="1" dirty="0"/>
              <a:t> établies ; </a:t>
            </a:r>
          </a:p>
          <a:p>
            <a:endParaRPr lang="fr-FR" b="1" dirty="0"/>
          </a:p>
          <a:p>
            <a:r>
              <a:rPr lang="fr-FR" b="1" dirty="0"/>
              <a:t>        sous la coupe de ces dernières, organisations de fêtes (les </a:t>
            </a:r>
            <a:r>
              <a:rPr lang="fr-FR" b="1" i="1" dirty="0" err="1"/>
              <a:t>folgars</a:t>
            </a:r>
            <a:r>
              <a:rPr lang="fr-FR" b="1" dirty="0"/>
              <a:t>) et mariages, les deux étant liés. </a:t>
            </a:r>
          </a:p>
          <a:p>
            <a:endParaRPr lang="fr-FR" b="1" dirty="0"/>
          </a:p>
          <a:p>
            <a:endParaRPr lang="fr-FR"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65</a:t>
            </a:fld>
            <a:endParaRPr lang="fr-FR"/>
          </a:p>
        </p:txBody>
      </p:sp>
    </p:spTree>
    <p:extLst>
      <p:ext uri="{BB962C8B-B14F-4D97-AF65-F5344CB8AC3E}">
        <p14:creationId xmlns:p14="http://schemas.microsoft.com/office/powerpoint/2010/main" val="282719530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Pourquoi sont-elles tombées dans un relatif oubli avant de redevenir sur le devant de la scène ?</a:t>
            </a:r>
          </a:p>
          <a:p>
            <a:endParaRPr lang="fr-FR" dirty="0"/>
          </a:p>
          <a:p>
            <a:r>
              <a:rPr lang="fr-FR" b="1" dirty="0"/>
              <a:t>La période vraiment </a:t>
            </a:r>
            <a:r>
              <a:rPr lang="fr-FR" b="1" i="1" dirty="0"/>
              <a:t>précoloniale</a:t>
            </a:r>
            <a:r>
              <a:rPr lang="fr-FR" b="1" dirty="0"/>
              <a:t> de l’histoire sénégalaise commence à partir de 1817, année marquée par le naufrage de </a:t>
            </a:r>
            <a:r>
              <a:rPr lang="fr-FR" b="1" i="1" dirty="0"/>
              <a:t>La Méduse</a:t>
            </a:r>
            <a:r>
              <a:rPr lang="fr-FR" b="1" dirty="0"/>
              <a:t>…lequel navire devait permettre la réappropriation de Saint-Louis et de Gorée par les autorités françaises. </a:t>
            </a:r>
          </a:p>
          <a:p>
            <a:endParaRPr lang="fr-FR" b="1" dirty="0"/>
          </a:p>
          <a:p>
            <a:r>
              <a:rPr lang="fr-FR" b="1" dirty="0"/>
              <a:t>Néanmoins, c’est alors que les Français sortent des comptoirs, pour s’installer, timidement au début, au long du fleuve Sénégal, avant une colonisation effective qui commence par une phase de conquête, initiée par Faidherbe (1852-1865) notamment.</a:t>
            </a:r>
          </a:p>
          <a:p>
            <a:r>
              <a:rPr lang="fr-FR" b="1" dirty="0"/>
              <a:t>La présence française est dès lors plus affirmée : le développement durable de l’école, de l’Église, l’encadrement d’un commerce libéralisé (de la gomme sur les escales du fleuve Sénégal), l’application du Code civil (1830) et donc du mariage légal (et définitif) ont contribué à la cristallisation d’une bourgeoisie métisse, progressivement dissociée de ses racines noires africaines, tout en n’étant que partiellement intégrée au monde colonial en construction, malgré la pratique politique pour les hommes métis. </a:t>
            </a:r>
          </a:p>
          <a:p>
            <a:endParaRPr lang="fr-FR" b="1" dirty="0"/>
          </a:p>
          <a:p>
            <a:r>
              <a:rPr lang="fr-FR" b="1" dirty="0"/>
              <a:t>De fait, les mariages temporaires ont progressivement disparu et le métissage avec des Africaines aussi. </a:t>
            </a:r>
          </a:p>
          <a:p>
            <a:r>
              <a:rPr lang="fr-FR" b="1" dirty="0"/>
              <a:t>La crise du commerce de la gomme (cette résine a eu longtemps une grande utilité alimentaire, textile ou bien encore pharmaceutique), au milieu du XIX</a:t>
            </a:r>
            <a:r>
              <a:rPr lang="fr-FR" b="1" baseline="30000" dirty="0"/>
              <a:t>e</a:t>
            </a:r>
            <a:r>
              <a:rPr lang="fr-FR" b="1" dirty="0"/>
              <a:t> siècle, et l’abolition concomitante de l’esclavage (1848), ont eu raison de l’indépendance économique de la plupart des </a:t>
            </a:r>
            <a:r>
              <a:rPr lang="fr-FR" b="1" dirty="0" err="1"/>
              <a:t>signares</a:t>
            </a:r>
            <a:r>
              <a:rPr lang="fr-FR" b="1" dirty="0"/>
              <a:t>. </a:t>
            </a:r>
          </a:p>
          <a:p>
            <a:r>
              <a:rPr lang="fr-FR" b="1" dirty="0"/>
              <a:t>Conjuguée avec une hausse du célibat, la </a:t>
            </a:r>
            <a:r>
              <a:rPr lang="fr-FR" b="1" i="1" dirty="0" err="1"/>
              <a:t>signarité</a:t>
            </a:r>
            <a:r>
              <a:rPr lang="fr-FR" b="1" dirty="0"/>
              <a:t> s’est étiolée jusqu’à disparaître.</a:t>
            </a:r>
          </a:p>
          <a:p>
            <a:endParaRPr lang="fr-FR" b="1" dirty="0"/>
          </a:p>
          <a:p>
            <a:r>
              <a:rPr lang="fr-FR" b="1" dirty="0"/>
              <a:t>Mais la disparition des </a:t>
            </a:r>
            <a:r>
              <a:rPr lang="fr-FR" b="1" dirty="0" err="1"/>
              <a:t>signares</a:t>
            </a:r>
            <a:r>
              <a:rPr lang="fr-FR" b="1" dirty="0"/>
              <a:t> – et non des métisses, qui ont alors tendu à se marier avec des métis – n’explique pas leur oubli relatif et temporaire. L’indifférence des cadres coloniaux, arrivés plus fréquemment avec leur femme, pour les plus sédentaires, ou attirés par l’intérieur de l’Afrique et ses espérances de gloire, ont cessé de regarder les métisses des villes sénégalaises. </a:t>
            </a:r>
          </a:p>
          <a:p>
            <a:endParaRPr lang="fr-FR"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66</a:t>
            </a:fld>
            <a:endParaRPr lang="fr-FR"/>
          </a:p>
        </p:txBody>
      </p:sp>
    </p:spTree>
    <p:extLst>
      <p:ext uri="{BB962C8B-B14F-4D97-AF65-F5344CB8AC3E}">
        <p14:creationId xmlns:p14="http://schemas.microsoft.com/office/powerpoint/2010/main" val="145034615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67</a:t>
            </a:fld>
            <a:endParaRPr lang="fr-FR"/>
          </a:p>
        </p:txBody>
      </p:sp>
    </p:spTree>
    <p:extLst>
      <p:ext uri="{BB962C8B-B14F-4D97-AF65-F5344CB8AC3E}">
        <p14:creationId xmlns:p14="http://schemas.microsoft.com/office/powerpoint/2010/main" val="194693761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68</a:t>
            </a:fld>
            <a:endParaRPr lang="fr-FR"/>
          </a:p>
        </p:txBody>
      </p:sp>
    </p:spTree>
    <p:extLst>
      <p:ext uri="{BB962C8B-B14F-4D97-AF65-F5344CB8AC3E}">
        <p14:creationId xmlns:p14="http://schemas.microsoft.com/office/powerpoint/2010/main" val="425797835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Enfin, la disparition des </a:t>
            </a:r>
            <a:r>
              <a:rPr lang="fr-FR" b="1" dirty="0" err="1"/>
              <a:t>signares</a:t>
            </a:r>
            <a:r>
              <a:rPr lang="fr-FR" b="1" dirty="0"/>
              <a:t> réelles est renforcée par une vision </a:t>
            </a:r>
            <a:r>
              <a:rPr lang="fr-FR" b="1" dirty="0" err="1"/>
              <a:t>phantasmée</a:t>
            </a:r>
            <a:r>
              <a:rPr lang="fr-FR" b="1" dirty="0"/>
              <a:t>, prélude à leur oubli durable, qui décrit les </a:t>
            </a:r>
            <a:r>
              <a:rPr lang="fr-FR" b="1" dirty="0" err="1"/>
              <a:t>signares</a:t>
            </a:r>
            <a:r>
              <a:rPr lang="fr-FR" b="1" dirty="0"/>
              <a:t> en courtisanes, aux mœurs et comportements dépravés, quand leurs ancêtres du tournant du XIX</a:t>
            </a:r>
            <a:r>
              <a:rPr lang="fr-FR" b="1" baseline="30000" dirty="0"/>
              <a:t>e</a:t>
            </a:r>
            <a:r>
              <a:rPr lang="fr-FR" b="1" dirty="0"/>
              <a:t> siècle ne sont pas suspectées d’avoir collaboré avec les Anglais : l’anglophobie réactivée par Fachoda (1898) n’y est pas pour rien. </a:t>
            </a:r>
          </a:p>
          <a:p>
            <a:endParaRPr lang="fr-FR" b="1" dirty="0"/>
          </a:p>
          <a:p>
            <a:r>
              <a:rPr lang="fr-FR" b="1" dirty="0"/>
              <a:t>Pire, le </a:t>
            </a:r>
            <a:r>
              <a:rPr lang="fr-FR" b="1" i="1" dirty="0"/>
              <a:t>racisme scientifique</a:t>
            </a:r>
            <a:r>
              <a:rPr lang="fr-FR" b="1" dirty="0"/>
              <a:t> d’un (docteur) Bérenger-Féraud, qui s’appuie sur de pseudo-calculs, entend confirmer ce qu’est censé dire l’étymologie du mot mulâtre (terme issu portugais </a:t>
            </a:r>
            <a:r>
              <a:rPr lang="fr-FR" b="1" i="1" dirty="0" err="1"/>
              <a:t>mulato</a:t>
            </a:r>
            <a:r>
              <a:rPr lang="fr-FR" b="1" dirty="0"/>
              <a:t> – de </a:t>
            </a:r>
            <a:r>
              <a:rPr lang="fr-FR" b="1" i="1" dirty="0" err="1"/>
              <a:t>mulo</a:t>
            </a:r>
            <a:r>
              <a:rPr lang="fr-FR" b="1" dirty="0"/>
              <a:t> le mulet, animal hybride, réputé stérile – utilisé pour caractériser le métissage en Noirs et Blancs) : l’infertilité des métis (sénégalais). </a:t>
            </a:r>
          </a:p>
          <a:p>
            <a:endParaRPr lang="fr-FR" b="1" dirty="0"/>
          </a:p>
          <a:p>
            <a:endParaRPr lang="fr-FR" b="1" dirty="0"/>
          </a:p>
          <a:p>
            <a:r>
              <a:rPr lang="fr-FR" b="1" dirty="0"/>
              <a:t>Et pourtant cette éclipse des </a:t>
            </a:r>
            <a:r>
              <a:rPr lang="fr-FR" b="1" dirty="0" err="1"/>
              <a:t>signares</a:t>
            </a:r>
            <a:r>
              <a:rPr lang="fr-FR" b="1" dirty="0"/>
              <a:t>, au regard de l’histoire, n’a eu qu’un temps</a:t>
            </a:r>
            <a:br>
              <a:rPr lang="fr-FR" b="1" dirty="0"/>
            </a:br>
            <a:endParaRPr lang="fr-FR" b="1" dirty="0"/>
          </a:p>
          <a:p>
            <a:r>
              <a:rPr lang="fr-FR" b="1" dirty="0"/>
              <a:t>Les années soixante ont été marquées par l’émergence d’une vision (re)devenue positive du métissage, culturel chez Senghor, où les </a:t>
            </a:r>
            <a:r>
              <a:rPr lang="fr-FR" b="1" dirty="0" err="1"/>
              <a:t>signares</a:t>
            </a:r>
            <a:r>
              <a:rPr lang="fr-FR" b="1" dirty="0"/>
              <a:t> apparaissent même dans ses poèmes. </a:t>
            </a:r>
          </a:p>
          <a:p>
            <a:endParaRPr lang="fr-FR" b="1" dirty="0"/>
          </a:p>
          <a:p>
            <a:r>
              <a:rPr lang="fr-FR" b="1" dirty="0"/>
              <a:t>Les historiens ont commencé d’étudier les </a:t>
            </a:r>
            <a:r>
              <a:rPr lang="fr-FR" b="1" dirty="0" err="1"/>
              <a:t>signares</a:t>
            </a:r>
            <a:r>
              <a:rPr lang="fr-FR" b="1" dirty="0"/>
              <a:t>, souvent, cependant, avec un filtre, celui de « la beauté du métis » (Guy </a:t>
            </a:r>
            <a:r>
              <a:rPr lang="fr-FR" b="1" dirty="0" err="1"/>
              <a:t>Hocquenghem</a:t>
            </a:r>
            <a:r>
              <a:rPr lang="fr-FR" b="1" dirty="0"/>
              <a:t>). </a:t>
            </a:r>
          </a:p>
          <a:p>
            <a:r>
              <a:rPr lang="fr-FR" b="1" dirty="0"/>
              <a:t>Or les </a:t>
            </a:r>
            <a:r>
              <a:rPr lang="fr-FR" b="1" dirty="0" err="1"/>
              <a:t>signares</a:t>
            </a:r>
            <a:r>
              <a:rPr lang="fr-FR" b="1" dirty="0"/>
              <a:t> ont certes fait partie du monde métis sénégalais, mais elles l’ont dépassé car – et on l’a souvent oublié, – elles n’ont pas toujours été exclusivement métisses : elles ont même d’abord été noires. </a:t>
            </a:r>
          </a:p>
          <a:p>
            <a:endParaRPr lang="fr-FR" b="1" dirty="0"/>
          </a:p>
          <a:p>
            <a:r>
              <a:rPr lang="fr-FR" b="1" dirty="0"/>
              <a:t>Une mode </a:t>
            </a:r>
            <a:r>
              <a:rPr lang="fr-FR" b="1" i="1" dirty="0" err="1"/>
              <a:t>signare</a:t>
            </a:r>
            <a:r>
              <a:rPr lang="fr-FR" b="1" dirty="0"/>
              <a:t> s’est enfin affirmée autour de la fabrication de bijoux en or ou de la confection de coiffes et d’étoffes (appelés « pagnes d’apparat » à l’origine), tentant de renouer avec les temps passés ; des « promenades de </a:t>
            </a:r>
            <a:r>
              <a:rPr lang="fr-FR" b="1" dirty="0" err="1"/>
              <a:t>signares</a:t>
            </a:r>
            <a:r>
              <a:rPr lang="fr-FR" b="1" dirty="0"/>
              <a:t> » se déroulent encore, comme lors du Festival International de Jazz Saint-Louis (2017) ou lors de la traditionnelle fête du Fanal de la même cité, qui témoignent finalement de cette influence des </a:t>
            </a:r>
            <a:r>
              <a:rPr lang="fr-FR" b="1" dirty="0" err="1"/>
              <a:t>signares</a:t>
            </a:r>
            <a:r>
              <a:rPr lang="fr-FR" b="1" dirty="0"/>
              <a:t> au cours des siècles, qui apparaissent comme des personnalités féminines fortes et émancipées. </a:t>
            </a:r>
          </a:p>
          <a:p>
            <a:br>
              <a:rPr lang="fr-FR" b="1" dirty="0"/>
            </a:br>
            <a:r>
              <a:rPr lang="fr-FR" b="1" dirty="0"/>
              <a:t>En janvier 2020 s’est même tenu un « bal des </a:t>
            </a:r>
            <a:r>
              <a:rPr lang="fr-FR" b="1" dirty="0" err="1"/>
              <a:t>signares</a:t>
            </a:r>
            <a:r>
              <a:rPr lang="fr-FR" b="1" dirty="0"/>
              <a:t> » (en fait un spectacle), témoignant d’une réappropriation culturelle, phénomène en tout point remarquable.</a:t>
            </a:r>
            <a:br>
              <a:rPr lang="fr-FR" b="1" dirty="0"/>
            </a:br>
            <a:r>
              <a:rPr lang="fr-FR" b="1" dirty="0"/>
              <a:t>Cependant, les réseaux sociaux témoignent d’une inflexion récente : l’hostilité à l’Occident, aux Français (néo-colonialisme, </a:t>
            </a:r>
            <a:r>
              <a:rPr lang="fr-FR" b="1" dirty="0" err="1"/>
              <a:t>françafrique</a:t>
            </a:r>
            <a:r>
              <a:rPr lang="fr-FR" b="1" dirty="0"/>
              <a:t>, turpides de certains touristes, réislamisation, sans oublier le mythe de la « Maison des esclaves » de Gorée propagé par celui qui en fut le « conservateur », Joseph Ndiaye, de 1962 à sa mort en 2009) passent aussi par le dénigrement de certains à l’égard des </a:t>
            </a:r>
            <a:r>
              <a:rPr lang="fr-FR" b="1" dirty="0" err="1"/>
              <a:t>signares</a:t>
            </a:r>
            <a:r>
              <a:rPr lang="fr-FR" b="1" dirty="0"/>
              <a:t>, accusées elles-mêmes des pires turpitudes : « collaboration », esclavagisme, dépravation sexuelle, etc.</a:t>
            </a:r>
          </a:p>
          <a:p>
            <a:endParaRPr lang="fr-FR" b="1" dirty="0"/>
          </a:p>
          <a:p>
            <a:endParaRPr lang="fr-FR" b="1"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69</a:t>
            </a:fld>
            <a:endParaRPr lang="fr-FR"/>
          </a:p>
        </p:txBody>
      </p:sp>
    </p:spTree>
    <p:extLst>
      <p:ext uri="{BB962C8B-B14F-4D97-AF65-F5344CB8AC3E}">
        <p14:creationId xmlns:p14="http://schemas.microsoft.com/office/powerpoint/2010/main" val="354615938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Parmi les nombreuses pistes qui restent à examiner, l’implication des </a:t>
            </a:r>
            <a:r>
              <a:rPr lang="fr-FR" b="1" dirty="0" err="1"/>
              <a:t>signares</a:t>
            </a:r>
            <a:r>
              <a:rPr lang="fr-FR" b="1" dirty="0"/>
              <a:t> dans le « monde atlantique » mériterait d’être examinée, à défaut d’être confirmée.</a:t>
            </a:r>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71</a:t>
            </a:fld>
            <a:endParaRPr lang="fr-FR"/>
          </a:p>
        </p:txBody>
      </p:sp>
    </p:spTree>
    <p:extLst>
      <p:ext uri="{BB962C8B-B14F-4D97-AF65-F5344CB8AC3E}">
        <p14:creationId xmlns:p14="http://schemas.microsoft.com/office/powerpoint/2010/main" val="345630313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1"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72</a:t>
            </a:fld>
            <a:endParaRPr lang="fr-FR"/>
          </a:p>
        </p:txBody>
      </p:sp>
    </p:spTree>
    <p:extLst>
      <p:ext uri="{BB962C8B-B14F-4D97-AF65-F5344CB8AC3E}">
        <p14:creationId xmlns:p14="http://schemas.microsoft.com/office/powerpoint/2010/main" val="241061352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73</a:t>
            </a:fld>
            <a:endParaRPr lang="fr-FR"/>
          </a:p>
        </p:txBody>
      </p:sp>
    </p:spTree>
    <p:extLst>
      <p:ext uri="{BB962C8B-B14F-4D97-AF65-F5344CB8AC3E}">
        <p14:creationId xmlns:p14="http://schemas.microsoft.com/office/powerpoint/2010/main" val="81481637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74</a:t>
            </a:fld>
            <a:endParaRPr lang="fr-FR"/>
          </a:p>
        </p:txBody>
      </p:sp>
    </p:spTree>
    <p:extLst>
      <p:ext uri="{BB962C8B-B14F-4D97-AF65-F5344CB8AC3E}">
        <p14:creationId xmlns:p14="http://schemas.microsoft.com/office/powerpoint/2010/main" val="248028892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75</a:t>
            </a:fld>
            <a:endParaRPr lang="fr-FR"/>
          </a:p>
        </p:txBody>
      </p:sp>
    </p:spTree>
    <p:extLst>
      <p:ext uri="{BB962C8B-B14F-4D97-AF65-F5344CB8AC3E}">
        <p14:creationId xmlns:p14="http://schemas.microsoft.com/office/powerpoint/2010/main" val="236326697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D4544A9-AEA5-4F8E-97AE-70FDCD6595A4}" type="slidenum">
              <a:rPr lang="fr-FR" smtClean="0"/>
              <a:t>76</a:t>
            </a:fld>
            <a:endParaRPr lang="fr-FR"/>
          </a:p>
        </p:txBody>
      </p:sp>
    </p:spTree>
    <p:extLst>
      <p:ext uri="{BB962C8B-B14F-4D97-AF65-F5344CB8AC3E}">
        <p14:creationId xmlns:p14="http://schemas.microsoft.com/office/powerpoint/2010/main" val="10912765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7E7C20-599D-46DE-A589-1FB3C25AACF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73A6AAD-97B8-4F64-AA3C-1182E45F42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F31971E9-BA76-49BB-AA80-7D000A2370C9}"/>
              </a:ext>
            </a:extLst>
          </p:cNvPr>
          <p:cNvSpPr>
            <a:spLocks noGrp="1"/>
          </p:cNvSpPr>
          <p:nvPr>
            <p:ph type="dt" sz="half" idx="10"/>
          </p:nvPr>
        </p:nvSpPr>
        <p:spPr/>
        <p:txBody>
          <a:bodyPr/>
          <a:lstStyle/>
          <a:p>
            <a:fld id="{743D67C1-1390-4A58-9E57-D3267F36453A}" type="datetimeFigureOut">
              <a:rPr lang="fr-FR" smtClean="0"/>
              <a:t>01/12/2021</a:t>
            </a:fld>
            <a:endParaRPr lang="fr-FR"/>
          </a:p>
        </p:txBody>
      </p:sp>
      <p:sp>
        <p:nvSpPr>
          <p:cNvPr id="5" name="Espace réservé du pied de page 4">
            <a:extLst>
              <a:ext uri="{FF2B5EF4-FFF2-40B4-BE49-F238E27FC236}">
                <a16:creationId xmlns:a16="http://schemas.microsoft.com/office/drawing/2014/main" id="{309B34D8-915C-42D9-BACE-3BFB96B4471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B8A2DED-1971-4B5C-BAD6-9097052B1B02}"/>
              </a:ext>
            </a:extLst>
          </p:cNvPr>
          <p:cNvSpPr>
            <a:spLocks noGrp="1"/>
          </p:cNvSpPr>
          <p:nvPr>
            <p:ph type="sldNum" sz="quarter" idx="12"/>
          </p:nvPr>
        </p:nvSpPr>
        <p:spPr/>
        <p:txBody>
          <a:bodyPr/>
          <a:lstStyle/>
          <a:p>
            <a:fld id="{B57363A9-7164-411D-B1B9-8FC338CAA2FC}" type="slidenum">
              <a:rPr lang="fr-FR" smtClean="0"/>
              <a:t>‹N°›</a:t>
            </a:fld>
            <a:endParaRPr lang="fr-FR"/>
          </a:p>
        </p:txBody>
      </p:sp>
    </p:spTree>
    <p:extLst>
      <p:ext uri="{BB962C8B-B14F-4D97-AF65-F5344CB8AC3E}">
        <p14:creationId xmlns:p14="http://schemas.microsoft.com/office/powerpoint/2010/main" val="19903064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BBCA8C-580E-4A8D-B061-215C0D778EAF}"/>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A24BFEE0-F526-4AF1-ACC7-8616CFC7BD20}"/>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6846CB1-1CC8-461B-876B-9439C09B5B4A}"/>
              </a:ext>
            </a:extLst>
          </p:cNvPr>
          <p:cNvSpPr>
            <a:spLocks noGrp="1"/>
          </p:cNvSpPr>
          <p:nvPr>
            <p:ph type="dt" sz="half" idx="10"/>
          </p:nvPr>
        </p:nvSpPr>
        <p:spPr/>
        <p:txBody>
          <a:bodyPr/>
          <a:lstStyle/>
          <a:p>
            <a:fld id="{743D67C1-1390-4A58-9E57-D3267F36453A}" type="datetimeFigureOut">
              <a:rPr lang="fr-FR" smtClean="0"/>
              <a:t>01/12/2021</a:t>
            </a:fld>
            <a:endParaRPr lang="fr-FR"/>
          </a:p>
        </p:txBody>
      </p:sp>
      <p:sp>
        <p:nvSpPr>
          <p:cNvPr id="5" name="Espace réservé du pied de page 4">
            <a:extLst>
              <a:ext uri="{FF2B5EF4-FFF2-40B4-BE49-F238E27FC236}">
                <a16:creationId xmlns:a16="http://schemas.microsoft.com/office/drawing/2014/main" id="{08D4A464-0F5D-44E9-848C-7ADCE9CB3EA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9CC8771-8D2D-4840-939F-ADD09DA44813}"/>
              </a:ext>
            </a:extLst>
          </p:cNvPr>
          <p:cNvSpPr>
            <a:spLocks noGrp="1"/>
          </p:cNvSpPr>
          <p:nvPr>
            <p:ph type="sldNum" sz="quarter" idx="12"/>
          </p:nvPr>
        </p:nvSpPr>
        <p:spPr/>
        <p:txBody>
          <a:bodyPr/>
          <a:lstStyle/>
          <a:p>
            <a:fld id="{B57363A9-7164-411D-B1B9-8FC338CAA2FC}" type="slidenum">
              <a:rPr lang="fr-FR" smtClean="0"/>
              <a:t>‹N°›</a:t>
            </a:fld>
            <a:endParaRPr lang="fr-FR"/>
          </a:p>
        </p:txBody>
      </p:sp>
    </p:spTree>
    <p:extLst>
      <p:ext uri="{BB962C8B-B14F-4D97-AF65-F5344CB8AC3E}">
        <p14:creationId xmlns:p14="http://schemas.microsoft.com/office/powerpoint/2010/main" val="10843124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EBFB4A-BB79-4C49-A9FD-0CDBF33B8147}"/>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494A4C07-FF0D-4DED-BF0F-F098F5A1D07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A8B2007A-A4AF-4FA7-B177-4D15D8DAE7FC}"/>
              </a:ext>
            </a:extLst>
          </p:cNvPr>
          <p:cNvSpPr>
            <a:spLocks noGrp="1"/>
          </p:cNvSpPr>
          <p:nvPr>
            <p:ph type="dt" sz="half" idx="10"/>
          </p:nvPr>
        </p:nvSpPr>
        <p:spPr/>
        <p:txBody>
          <a:bodyPr/>
          <a:lstStyle/>
          <a:p>
            <a:fld id="{743D67C1-1390-4A58-9E57-D3267F36453A}" type="datetimeFigureOut">
              <a:rPr lang="fr-FR" smtClean="0"/>
              <a:t>01/12/2021</a:t>
            </a:fld>
            <a:endParaRPr lang="fr-FR"/>
          </a:p>
        </p:txBody>
      </p:sp>
      <p:sp>
        <p:nvSpPr>
          <p:cNvPr id="5" name="Espace réservé du pied de page 4">
            <a:extLst>
              <a:ext uri="{FF2B5EF4-FFF2-40B4-BE49-F238E27FC236}">
                <a16:creationId xmlns:a16="http://schemas.microsoft.com/office/drawing/2014/main" id="{7BB8CA50-9C7F-4989-98FA-B3562BB1400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58B4F29-3522-4A60-8782-4D49B5A9060B}"/>
              </a:ext>
            </a:extLst>
          </p:cNvPr>
          <p:cNvSpPr>
            <a:spLocks noGrp="1"/>
          </p:cNvSpPr>
          <p:nvPr>
            <p:ph type="sldNum" sz="quarter" idx="12"/>
          </p:nvPr>
        </p:nvSpPr>
        <p:spPr/>
        <p:txBody>
          <a:bodyPr/>
          <a:lstStyle/>
          <a:p>
            <a:fld id="{B57363A9-7164-411D-B1B9-8FC338CAA2FC}" type="slidenum">
              <a:rPr lang="fr-FR" smtClean="0"/>
              <a:t>‹N°›</a:t>
            </a:fld>
            <a:endParaRPr lang="fr-FR"/>
          </a:p>
        </p:txBody>
      </p:sp>
    </p:spTree>
    <p:extLst>
      <p:ext uri="{BB962C8B-B14F-4D97-AF65-F5344CB8AC3E}">
        <p14:creationId xmlns:p14="http://schemas.microsoft.com/office/powerpoint/2010/main" val="42682524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2F5F3C-53B8-4A94-9F89-B6F78CE9A32A}"/>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D34D44D6-E35B-4435-8C4D-20499B4656A1}"/>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C1ECD73E-33E8-46C9-8E45-C68DC7178739}"/>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C430242B-06D4-4CEE-B985-8BD66FEEF779}"/>
              </a:ext>
            </a:extLst>
          </p:cNvPr>
          <p:cNvSpPr>
            <a:spLocks noGrp="1"/>
          </p:cNvSpPr>
          <p:nvPr>
            <p:ph type="dt" sz="half" idx="10"/>
          </p:nvPr>
        </p:nvSpPr>
        <p:spPr/>
        <p:txBody>
          <a:bodyPr/>
          <a:lstStyle/>
          <a:p>
            <a:fld id="{743D67C1-1390-4A58-9E57-D3267F36453A}" type="datetimeFigureOut">
              <a:rPr lang="fr-FR" smtClean="0"/>
              <a:t>01/12/2021</a:t>
            </a:fld>
            <a:endParaRPr lang="fr-FR"/>
          </a:p>
        </p:txBody>
      </p:sp>
      <p:sp>
        <p:nvSpPr>
          <p:cNvPr id="6" name="Espace réservé du pied de page 5">
            <a:extLst>
              <a:ext uri="{FF2B5EF4-FFF2-40B4-BE49-F238E27FC236}">
                <a16:creationId xmlns:a16="http://schemas.microsoft.com/office/drawing/2014/main" id="{A962EA95-6FE2-4E6B-99CB-B2DC0CE1F11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2F98AE6-6661-4D7E-AA75-B6ECC3C701EB}"/>
              </a:ext>
            </a:extLst>
          </p:cNvPr>
          <p:cNvSpPr>
            <a:spLocks noGrp="1"/>
          </p:cNvSpPr>
          <p:nvPr>
            <p:ph type="sldNum" sz="quarter" idx="12"/>
          </p:nvPr>
        </p:nvSpPr>
        <p:spPr/>
        <p:txBody>
          <a:bodyPr/>
          <a:lstStyle/>
          <a:p>
            <a:fld id="{B57363A9-7164-411D-B1B9-8FC338CAA2FC}" type="slidenum">
              <a:rPr lang="fr-FR" smtClean="0"/>
              <a:t>‹N°›</a:t>
            </a:fld>
            <a:endParaRPr lang="fr-FR"/>
          </a:p>
        </p:txBody>
      </p:sp>
    </p:spTree>
    <p:extLst>
      <p:ext uri="{BB962C8B-B14F-4D97-AF65-F5344CB8AC3E}">
        <p14:creationId xmlns:p14="http://schemas.microsoft.com/office/powerpoint/2010/main" val="4287553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05B4D0-9FFD-40D3-BB11-F85FF76BBAC6}"/>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AD1E9E59-32F1-4B70-B6BB-439824D5E2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2C4215F2-5CD8-49F2-A5A8-51046F45D843}"/>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36619150-E0E4-477F-BE4B-4F9FE560F5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6DCE23A3-9870-4055-8A75-ADA2ED58D04D}"/>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6C3188E0-FE53-4C3F-8481-353E2B0303EF}"/>
              </a:ext>
            </a:extLst>
          </p:cNvPr>
          <p:cNvSpPr>
            <a:spLocks noGrp="1"/>
          </p:cNvSpPr>
          <p:nvPr>
            <p:ph type="dt" sz="half" idx="10"/>
          </p:nvPr>
        </p:nvSpPr>
        <p:spPr/>
        <p:txBody>
          <a:bodyPr/>
          <a:lstStyle/>
          <a:p>
            <a:fld id="{743D67C1-1390-4A58-9E57-D3267F36453A}" type="datetimeFigureOut">
              <a:rPr lang="fr-FR" smtClean="0"/>
              <a:t>01/12/2021</a:t>
            </a:fld>
            <a:endParaRPr lang="fr-FR"/>
          </a:p>
        </p:txBody>
      </p:sp>
      <p:sp>
        <p:nvSpPr>
          <p:cNvPr id="8" name="Espace réservé du pied de page 7">
            <a:extLst>
              <a:ext uri="{FF2B5EF4-FFF2-40B4-BE49-F238E27FC236}">
                <a16:creationId xmlns:a16="http://schemas.microsoft.com/office/drawing/2014/main" id="{259D324D-2BFB-4F30-ACF6-A8BD7F83B568}"/>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2BAE44F9-B6E6-4B80-846D-F78ACB8692A4}"/>
              </a:ext>
            </a:extLst>
          </p:cNvPr>
          <p:cNvSpPr>
            <a:spLocks noGrp="1"/>
          </p:cNvSpPr>
          <p:nvPr>
            <p:ph type="sldNum" sz="quarter" idx="12"/>
          </p:nvPr>
        </p:nvSpPr>
        <p:spPr/>
        <p:txBody>
          <a:bodyPr/>
          <a:lstStyle/>
          <a:p>
            <a:fld id="{B57363A9-7164-411D-B1B9-8FC338CAA2FC}" type="slidenum">
              <a:rPr lang="fr-FR" smtClean="0"/>
              <a:t>‹N°›</a:t>
            </a:fld>
            <a:endParaRPr lang="fr-FR"/>
          </a:p>
        </p:txBody>
      </p:sp>
    </p:spTree>
    <p:extLst>
      <p:ext uri="{BB962C8B-B14F-4D97-AF65-F5344CB8AC3E}">
        <p14:creationId xmlns:p14="http://schemas.microsoft.com/office/powerpoint/2010/main" val="15235233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0C2E87B-6658-4E49-BCF7-88874B53265D}"/>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4C0F641C-7871-4225-8F3E-AD82E2C8B667}"/>
              </a:ext>
            </a:extLst>
          </p:cNvPr>
          <p:cNvSpPr>
            <a:spLocks noGrp="1"/>
          </p:cNvSpPr>
          <p:nvPr>
            <p:ph type="dt" sz="half" idx="10"/>
          </p:nvPr>
        </p:nvSpPr>
        <p:spPr/>
        <p:txBody>
          <a:bodyPr/>
          <a:lstStyle/>
          <a:p>
            <a:fld id="{743D67C1-1390-4A58-9E57-D3267F36453A}" type="datetimeFigureOut">
              <a:rPr lang="fr-FR" smtClean="0"/>
              <a:t>01/12/2021</a:t>
            </a:fld>
            <a:endParaRPr lang="fr-FR"/>
          </a:p>
        </p:txBody>
      </p:sp>
      <p:sp>
        <p:nvSpPr>
          <p:cNvPr id="4" name="Espace réservé du pied de page 3">
            <a:extLst>
              <a:ext uri="{FF2B5EF4-FFF2-40B4-BE49-F238E27FC236}">
                <a16:creationId xmlns:a16="http://schemas.microsoft.com/office/drawing/2014/main" id="{D4AA493A-01DA-420F-8278-99AAF8B8A287}"/>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E73A8A82-669E-46BA-8E2F-2002257EE726}"/>
              </a:ext>
            </a:extLst>
          </p:cNvPr>
          <p:cNvSpPr>
            <a:spLocks noGrp="1"/>
          </p:cNvSpPr>
          <p:nvPr>
            <p:ph type="sldNum" sz="quarter" idx="12"/>
          </p:nvPr>
        </p:nvSpPr>
        <p:spPr/>
        <p:txBody>
          <a:bodyPr/>
          <a:lstStyle/>
          <a:p>
            <a:fld id="{B57363A9-7164-411D-B1B9-8FC338CAA2FC}" type="slidenum">
              <a:rPr lang="fr-FR" smtClean="0"/>
              <a:t>‹N°›</a:t>
            </a:fld>
            <a:endParaRPr lang="fr-FR"/>
          </a:p>
        </p:txBody>
      </p:sp>
    </p:spTree>
    <p:extLst>
      <p:ext uri="{BB962C8B-B14F-4D97-AF65-F5344CB8AC3E}">
        <p14:creationId xmlns:p14="http://schemas.microsoft.com/office/powerpoint/2010/main" val="41106691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AABFB10-F858-4284-AF73-AC8F19026BA6}"/>
              </a:ext>
            </a:extLst>
          </p:cNvPr>
          <p:cNvSpPr>
            <a:spLocks noGrp="1"/>
          </p:cNvSpPr>
          <p:nvPr>
            <p:ph type="dt" sz="half" idx="10"/>
          </p:nvPr>
        </p:nvSpPr>
        <p:spPr/>
        <p:txBody>
          <a:bodyPr/>
          <a:lstStyle/>
          <a:p>
            <a:fld id="{743D67C1-1390-4A58-9E57-D3267F36453A}" type="datetimeFigureOut">
              <a:rPr lang="fr-FR" smtClean="0"/>
              <a:t>01/12/2021</a:t>
            </a:fld>
            <a:endParaRPr lang="fr-FR"/>
          </a:p>
        </p:txBody>
      </p:sp>
      <p:sp>
        <p:nvSpPr>
          <p:cNvPr id="3" name="Espace réservé du pied de page 2">
            <a:extLst>
              <a:ext uri="{FF2B5EF4-FFF2-40B4-BE49-F238E27FC236}">
                <a16:creationId xmlns:a16="http://schemas.microsoft.com/office/drawing/2014/main" id="{073C898E-3D16-4325-9304-C07396BEF75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0D7637F-D323-4CE9-BAE3-EFEB714F779D}"/>
              </a:ext>
            </a:extLst>
          </p:cNvPr>
          <p:cNvSpPr>
            <a:spLocks noGrp="1"/>
          </p:cNvSpPr>
          <p:nvPr>
            <p:ph type="sldNum" sz="quarter" idx="12"/>
          </p:nvPr>
        </p:nvSpPr>
        <p:spPr/>
        <p:txBody>
          <a:bodyPr/>
          <a:lstStyle/>
          <a:p>
            <a:fld id="{B57363A9-7164-411D-B1B9-8FC338CAA2FC}" type="slidenum">
              <a:rPr lang="fr-FR" smtClean="0"/>
              <a:t>‹N°›</a:t>
            </a:fld>
            <a:endParaRPr lang="fr-FR"/>
          </a:p>
        </p:txBody>
      </p:sp>
    </p:spTree>
    <p:extLst>
      <p:ext uri="{BB962C8B-B14F-4D97-AF65-F5344CB8AC3E}">
        <p14:creationId xmlns:p14="http://schemas.microsoft.com/office/powerpoint/2010/main" val="1601462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662FD2-4B6D-4C61-84ED-CFF6D064D42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DD2CD43A-2A40-4529-9D10-529C9D88A7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F2F6465F-2464-4B57-ABDD-F1C2979DDC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61FB204-C39D-4FA5-837C-C6C05B1CD5C7}"/>
              </a:ext>
            </a:extLst>
          </p:cNvPr>
          <p:cNvSpPr>
            <a:spLocks noGrp="1"/>
          </p:cNvSpPr>
          <p:nvPr>
            <p:ph type="dt" sz="half" idx="10"/>
          </p:nvPr>
        </p:nvSpPr>
        <p:spPr/>
        <p:txBody>
          <a:bodyPr/>
          <a:lstStyle/>
          <a:p>
            <a:fld id="{743D67C1-1390-4A58-9E57-D3267F36453A}" type="datetimeFigureOut">
              <a:rPr lang="fr-FR" smtClean="0"/>
              <a:t>01/12/2021</a:t>
            </a:fld>
            <a:endParaRPr lang="fr-FR"/>
          </a:p>
        </p:txBody>
      </p:sp>
      <p:sp>
        <p:nvSpPr>
          <p:cNvPr id="6" name="Espace réservé du pied de page 5">
            <a:extLst>
              <a:ext uri="{FF2B5EF4-FFF2-40B4-BE49-F238E27FC236}">
                <a16:creationId xmlns:a16="http://schemas.microsoft.com/office/drawing/2014/main" id="{45725269-E33A-49F0-B606-85EF29429E7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5B357FE-7790-40A1-8443-64809A2C8A4D}"/>
              </a:ext>
            </a:extLst>
          </p:cNvPr>
          <p:cNvSpPr>
            <a:spLocks noGrp="1"/>
          </p:cNvSpPr>
          <p:nvPr>
            <p:ph type="sldNum" sz="quarter" idx="12"/>
          </p:nvPr>
        </p:nvSpPr>
        <p:spPr/>
        <p:txBody>
          <a:bodyPr/>
          <a:lstStyle/>
          <a:p>
            <a:fld id="{B57363A9-7164-411D-B1B9-8FC338CAA2FC}" type="slidenum">
              <a:rPr lang="fr-FR" smtClean="0"/>
              <a:t>‹N°›</a:t>
            </a:fld>
            <a:endParaRPr lang="fr-FR"/>
          </a:p>
        </p:txBody>
      </p:sp>
    </p:spTree>
    <p:extLst>
      <p:ext uri="{BB962C8B-B14F-4D97-AF65-F5344CB8AC3E}">
        <p14:creationId xmlns:p14="http://schemas.microsoft.com/office/powerpoint/2010/main" val="39585286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DF2CBCF-782E-4DFF-A48F-E5C4300ADB1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62EA6739-93B7-43FE-8858-FD3231ABFD7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B728ED8B-56EC-4189-9A46-A18E0F3F70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5725C33B-CAD3-43C4-A9FA-C66DEFEC1108}"/>
              </a:ext>
            </a:extLst>
          </p:cNvPr>
          <p:cNvSpPr>
            <a:spLocks noGrp="1"/>
          </p:cNvSpPr>
          <p:nvPr>
            <p:ph type="dt" sz="half" idx="10"/>
          </p:nvPr>
        </p:nvSpPr>
        <p:spPr/>
        <p:txBody>
          <a:bodyPr/>
          <a:lstStyle/>
          <a:p>
            <a:fld id="{743D67C1-1390-4A58-9E57-D3267F36453A}" type="datetimeFigureOut">
              <a:rPr lang="fr-FR" smtClean="0"/>
              <a:t>01/12/2021</a:t>
            </a:fld>
            <a:endParaRPr lang="fr-FR"/>
          </a:p>
        </p:txBody>
      </p:sp>
      <p:sp>
        <p:nvSpPr>
          <p:cNvPr id="6" name="Espace réservé du pied de page 5">
            <a:extLst>
              <a:ext uri="{FF2B5EF4-FFF2-40B4-BE49-F238E27FC236}">
                <a16:creationId xmlns:a16="http://schemas.microsoft.com/office/drawing/2014/main" id="{E5BDA64C-FDFE-43A8-AE15-CC5422FC81C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7AAB723-4D5C-4CA8-BC02-0065D1EFCB88}"/>
              </a:ext>
            </a:extLst>
          </p:cNvPr>
          <p:cNvSpPr>
            <a:spLocks noGrp="1"/>
          </p:cNvSpPr>
          <p:nvPr>
            <p:ph type="sldNum" sz="quarter" idx="12"/>
          </p:nvPr>
        </p:nvSpPr>
        <p:spPr/>
        <p:txBody>
          <a:bodyPr/>
          <a:lstStyle/>
          <a:p>
            <a:fld id="{B57363A9-7164-411D-B1B9-8FC338CAA2FC}" type="slidenum">
              <a:rPr lang="fr-FR" smtClean="0"/>
              <a:t>‹N°›</a:t>
            </a:fld>
            <a:endParaRPr lang="fr-FR"/>
          </a:p>
        </p:txBody>
      </p:sp>
    </p:spTree>
    <p:extLst>
      <p:ext uri="{BB962C8B-B14F-4D97-AF65-F5344CB8AC3E}">
        <p14:creationId xmlns:p14="http://schemas.microsoft.com/office/powerpoint/2010/main" val="27098585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FBFB71-5102-4B23-B0CF-2FC1CB44C1C2}"/>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DF8462F3-BF3F-4745-9568-EA0E22135FA3}"/>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35FAC08-8B1B-46C2-B77D-1D27031FEFD6}"/>
              </a:ext>
            </a:extLst>
          </p:cNvPr>
          <p:cNvSpPr>
            <a:spLocks noGrp="1"/>
          </p:cNvSpPr>
          <p:nvPr>
            <p:ph type="dt" sz="half" idx="10"/>
          </p:nvPr>
        </p:nvSpPr>
        <p:spPr/>
        <p:txBody>
          <a:bodyPr/>
          <a:lstStyle/>
          <a:p>
            <a:fld id="{743D67C1-1390-4A58-9E57-D3267F36453A}" type="datetimeFigureOut">
              <a:rPr lang="fr-FR" smtClean="0"/>
              <a:t>01/12/2021</a:t>
            </a:fld>
            <a:endParaRPr lang="fr-FR"/>
          </a:p>
        </p:txBody>
      </p:sp>
      <p:sp>
        <p:nvSpPr>
          <p:cNvPr id="5" name="Espace réservé du pied de page 4">
            <a:extLst>
              <a:ext uri="{FF2B5EF4-FFF2-40B4-BE49-F238E27FC236}">
                <a16:creationId xmlns:a16="http://schemas.microsoft.com/office/drawing/2014/main" id="{464CAD80-CD16-4A05-8ADB-5AF7F149143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35666E2-FA1E-4585-B8BB-7751A6F5C2D3}"/>
              </a:ext>
            </a:extLst>
          </p:cNvPr>
          <p:cNvSpPr>
            <a:spLocks noGrp="1"/>
          </p:cNvSpPr>
          <p:nvPr>
            <p:ph type="sldNum" sz="quarter" idx="12"/>
          </p:nvPr>
        </p:nvSpPr>
        <p:spPr/>
        <p:txBody>
          <a:bodyPr/>
          <a:lstStyle/>
          <a:p>
            <a:fld id="{B57363A9-7164-411D-B1B9-8FC338CAA2FC}" type="slidenum">
              <a:rPr lang="fr-FR" smtClean="0"/>
              <a:t>‹N°›</a:t>
            </a:fld>
            <a:endParaRPr lang="fr-FR"/>
          </a:p>
        </p:txBody>
      </p:sp>
    </p:spTree>
    <p:extLst>
      <p:ext uri="{BB962C8B-B14F-4D97-AF65-F5344CB8AC3E}">
        <p14:creationId xmlns:p14="http://schemas.microsoft.com/office/powerpoint/2010/main" val="41468732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47D16E36-938D-4D2B-8C30-3F71ECB81BC0}"/>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E31583BD-C741-47D4-BA7D-F706354C304E}"/>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644F85D-2F55-4AA0-A73B-B3B647F91786}"/>
              </a:ext>
            </a:extLst>
          </p:cNvPr>
          <p:cNvSpPr>
            <a:spLocks noGrp="1"/>
          </p:cNvSpPr>
          <p:nvPr>
            <p:ph type="dt" sz="half" idx="10"/>
          </p:nvPr>
        </p:nvSpPr>
        <p:spPr/>
        <p:txBody>
          <a:bodyPr/>
          <a:lstStyle/>
          <a:p>
            <a:fld id="{743D67C1-1390-4A58-9E57-D3267F36453A}" type="datetimeFigureOut">
              <a:rPr lang="fr-FR" smtClean="0"/>
              <a:t>01/12/2021</a:t>
            </a:fld>
            <a:endParaRPr lang="fr-FR"/>
          </a:p>
        </p:txBody>
      </p:sp>
      <p:sp>
        <p:nvSpPr>
          <p:cNvPr id="5" name="Espace réservé du pied de page 4">
            <a:extLst>
              <a:ext uri="{FF2B5EF4-FFF2-40B4-BE49-F238E27FC236}">
                <a16:creationId xmlns:a16="http://schemas.microsoft.com/office/drawing/2014/main" id="{BC2AD433-C1E2-4AEA-B074-FEFBD355074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F155FD7-CE4E-4080-A83F-7B1D4E9D4410}"/>
              </a:ext>
            </a:extLst>
          </p:cNvPr>
          <p:cNvSpPr>
            <a:spLocks noGrp="1"/>
          </p:cNvSpPr>
          <p:nvPr>
            <p:ph type="sldNum" sz="quarter" idx="12"/>
          </p:nvPr>
        </p:nvSpPr>
        <p:spPr/>
        <p:txBody>
          <a:bodyPr/>
          <a:lstStyle/>
          <a:p>
            <a:fld id="{B57363A9-7164-411D-B1B9-8FC338CAA2FC}" type="slidenum">
              <a:rPr lang="fr-FR" smtClean="0"/>
              <a:t>‹N°›</a:t>
            </a:fld>
            <a:endParaRPr lang="fr-FR"/>
          </a:p>
        </p:txBody>
      </p:sp>
    </p:spTree>
    <p:extLst>
      <p:ext uri="{BB962C8B-B14F-4D97-AF65-F5344CB8AC3E}">
        <p14:creationId xmlns:p14="http://schemas.microsoft.com/office/powerpoint/2010/main" val="9186897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02646C8-3E01-4551-B098-F3401D19725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91191C9A-40C7-4E85-B5D1-0E2428E150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B7D708E-3E97-4833-A357-342691F4CF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3D67C1-1390-4A58-9E57-D3267F36453A}" type="datetimeFigureOut">
              <a:rPr lang="fr-FR" smtClean="0"/>
              <a:t>01/12/2021</a:t>
            </a:fld>
            <a:endParaRPr lang="fr-FR"/>
          </a:p>
        </p:txBody>
      </p:sp>
      <p:sp>
        <p:nvSpPr>
          <p:cNvPr id="5" name="Espace réservé du pied de page 4">
            <a:extLst>
              <a:ext uri="{FF2B5EF4-FFF2-40B4-BE49-F238E27FC236}">
                <a16:creationId xmlns:a16="http://schemas.microsoft.com/office/drawing/2014/main" id="{04DD4A53-1BF5-47DF-B0F9-5384EE3BB3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10FA4C6A-4F66-4ECE-A045-22FE224379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7363A9-7164-411D-B1B9-8FC338CAA2FC}" type="slidenum">
              <a:rPr lang="fr-FR" smtClean="0"/>
              <a:t>‹N°›</a:t>
            </a:fld>
            <a:endParaRPr lang="fr-FR"/>
          </a:p>
        </p:txBody>
      </p:sp>
    </p:spTree>
    <p:extLst>
      <p:ext uri="{BB962C8B-B14F-4D97-AF65-F5344CB8AC3E}">
        <p14:creationId xmlns:p14="http://schemas.microsoft.com/office/powerpoint/2010/main" val="26806819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lemonde.fr/afrique/article/2007/11/09/le-discours-de-dakar_976786_3212.html"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www.sfhom.com/spip.php?article686" TargetMode="External"/><Relationship Id="rId5" Type="http://schemas.openxmlformats.org/officeDocument/2006/relationships/image" Target="../media/image6.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hyperlink" Target="http://www.sfhom.com/spip.php?article3105" TargetMode="External"/><Relationship Id="rId7" Type="http://schemas.openxmlformats.org/officeDocument/2006/relationships/hyperlink" Target="http://www.sfhom.com/spip.php?article1456"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hyperlink" Target="http://www.sfhom.com/spip.php?article2667" TargetMode="External"/><Relationship Id="rId10" Type="http://schemas.openxmlformats.org/officeDocument/2006/relationships/image" Target="../media/image10.jpeg"/><Relationship Id="rId4" Type="http://schemas.openxmlformats.org/officeDocument/2006/relationships/image" Target="../media/image7.jpeg"/><Relationship Id="rId9" Type="http://schemas.openxmlformats.org/officeDocument/2006/relationships/hyperlink" Target="http://www.sfhom.com/spip.php?article3085"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2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hyperlink" Target="http://horizon.documentation.ird.fr/exl-doc/pleins_textes/pleins_textes_7/b_fdi_03_05/37474.pdf" TargetMode="External"/><Relationship Id="rId7" Type="http://schemas.openxmlformats.org/officeDocument/2006/relationships/image" Target="../media/image42.jpe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2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46.jpeg"/><Relationship Id="rId4" Type="http://schemas.openxmlformats.org/officeDocument/2006/relationships/image" Target="../media/image45.jpeg"/></Relationships>
</file>

<file path=ppt/slides/_rels/slide3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3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2.xml"/><Relationship Id="rId5" Type="http://schemas.openxmlformats.org/officeDocument/2006/relationships/image" Target="../media/image54.jpeg"/><Relationship Id="rId4" Type="http://schemas.openxmlformats.org/officeDocument/2006/relationships/image" Target="../media/image53.jpeg"/></Relationships>
</file>

<file path=ppt/slides/_rels/slide3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2.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3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xml"/><Relationship Id="rId4" Type="http://schemas.openxmlformats.org/officeDocument/2006/relationships/image" Target="../media/image58.jpeg"/></Relationships>
</file>

<file path=ppt/slides/_rels/slide3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60.jpeg"/><Relationship Id="rId4" Type="http://schemas.openxmlformats.org/officeDocument/2006/relationships/hyperlink" Target="http://www.sfhom.com/spip.php?article576"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gallica.bnf.fr/ark:/12148/btv1b23001280/f1.item"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62.jpeg"/></Relationships>
</file>

<file path=ppt/slides/_rels/slide38.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65.png"/><Relationship Id="rId4" Type="http://schemas.openxmlformats.org/officeDocument/2006/relationships/image" Target="../media/image64.jpg"/></Relationships>
</file>

<file path=ppt/slides/_rels/slide3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68.png"/><Relationship Id="rId4" Type="http://schemas.openxmlformats.org/officeDocument/2006/relationships/image" Target="../media/image67.png"/></Relationships>
</file>

<file path=ppt/slides/_rels/slide4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70.jpeg"/></Relationships>
</file>

<file path=ppt/slides/_rels/slide4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73.jpe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76.jpeg"/><Relationship Id="rId4" Type="http://schemas.openxmlformats.org/officeDocument/2006/relationships/image" Target="../media/image75.jpeg"/></Relationships>
</file>

<file path=ppt/slides/_rels/slide51.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80.jpeg"/><Relationship Id="rId4" Type="http://schemas.openxmlformats.org/officeDocument/2006/relationships/image" Target="../media/image79.jpeg"/></Relationships>
</file>

<file path=ppt/slides/_rels/slide53.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image" Target="../media/image83.jpeg"/><Relationship Id="rId4" Type="http://schemas.openxmlformats.org/officeDocument/2006/relationships/image" Target="../media/image82.jpeg"/></Relationships>
</file>

<file path=ppt/slides/_rels/slide5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86.jpeg"/><Relationship Id="rId4" Type="http://schemas.openxmlformats.org/officeDocument/2006/relationships/image" Target="../media/image85.jpeg"/></Relationships>
</file>

<file path=ppt/slides/_rels/slide55.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image" Target="../media/image85.jpeg"/></Relationships>
</file>

<file path=ppt/slides/_rels/slide56.xml.rels><?xml version="1.0" encoding="UTF-8" standalone="yes"?>
<Relationships xmlns="http://schemas.openxmlformats.org/package/2006/relationships"><Relationship Id="rId3" Type="http://schemas.openxmlformats.org/officeDocument/2006/relationships/image" Target="../media/image87.jpeg"/><Relationship Id="rId7" Type="http://schemas.openxmlformats.org/officeDocument/2006/relationships/image" Target="../media/image91.jpe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90.jpeg"/><Relationship Id="rId5" Type="http://schemas.openxmlformats.org/officeDocument/2006/relationships/image" Target="../media/image89.jpeg"/><Relationship Id="rId4" Type="http://schemas.openxmlformats.org/officeDocument/2006/relationships/image" Target="../media/image88.jpeg"/></Relationships>
</file>

<file path=ppt/slides/_rels/slide57.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51.xml"/><Relationship Id="rId1" Type="http://schemas.openxmlformats.org/officeDocument/2006/relationships/slideLayout" Target="../slideLayouts/slideLayout2.xml"/><Relationship Id="rId5" Type="http://schemas.openxmlformats.org/officeDocument/2006/relationships/image" Target="../media/image94.jpeg"/><Relationship Id="rId4" Type="http://schemas.openxmlformats.org/officeDocument/2006/relationships/image" Target="../media/image93.jpeg"/></Relationships>
</file>

<file path=ppt/slides/_rels/slide58.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100.jpeg"/></Relationships>
</file>

<file path=ppt/slides/_rels/slide61.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56.xml"/><Relationship Id="rId1" Type="http://schemas.openxmlformats.org/officeDocument/2006/relationships/slideLayout" Target="../slideLayouts/slideLayout2.xml"/><Relationship Id="rId5" Type="http://schemas.openxmlformats.org/officeDocument/2006/relationships/image" Target="../media/image104.jpeg"/><Relationship Id="rId4" Type="http://schemas.openxmlformats.org/officeDocument/2006/relationships/image" Target="../media/image103.jpe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62.xml"/><Relationship Id="rId1" Type="http://schemas.openxmlformats.org/officeDocument/2006/relationships/slideLayout" Target="../slideLayouts/slideLayout2.xml"/><Relationship Id="rId5" Type="http://schemas.openxmlformats.org/officeDocument/2006/relationships/image" Target="../media/image109.jpg"/><Relationship Id="rId4" Type="http://schemas.openxmlformats.org/officeDocument/2006/relationships/image" Target="../media/image108.jpe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hyperlink" Target="http://www.sfhom.com/spip.php?article2904" TargetMode="External"/><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image" Target="../media/image111.jpe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66.xml"/><Relationship Id="rId1" Type="http://schemas.openxmlformats.org/officeDocument/2006/relationships/slideLayout" Target="../slideLayouts/slideLayout2.xml"/><Relationship Id="rId6" Type="http://schemas.openxmlformats.org/officeDocument/2006/relationships/image" Target="../media/image115.jpeg"/><Relationship Id="rId5" Type="http://schemas.openxmlformats.org/officeDocument/2006/relationships/image" Target="../media/image114.jpeg"/><Relationship Id="rId4" Type="http://schemas.openxmlformats.org/officeDocument/2006/relationships/image" Target="../media/image113.jpeg"/></Relationships>
</file>

<file path=ppt/slides/_rels/slide74.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67.xml"/><Relationship Id="rId1" Type="http://schemas.openxmlformats.org/officeDocument/2006/relationships/slideLayout" Target="../slideLayouts/slideLayout2.xml"/><Relationship Id="rId6" Type="http://schemas.openxmlformats.org/officeDocument/2006/relationships/image" Target="../media/image119.jpg"/><Relationship Id="rId5" Type="http://schemas.openxmlformats.org/officeDocument/2006/relationships/image" Target="../media/image118.jpg"/><Relationship Id="rId4" Type="http://schemas.openxmlformats.org/officeDocument/2006/relationships/image" Target="../media/image117.jpg"/></Relationships>
</file>

<file path=ppt/slides/_rels/slide75.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68.xml"/><Relationship Id="rId1" Type="http://schemas.openxmlformats.org/officeDocument/2006/relationships/slideLayout" Target="../slideLayouts/slideLayout2.xml"/><Relationship Id="rId6" Type="http://schemas.openxmlformats.org/officeDocument/2006/relationships/image" Target="../media/image123.jpeg"/><Relationship Id="rId5" Type="http://schemas.openxmlformats.org/officeDocument/2006/relationships/image" Target="../media/image122.jpeg"/><Relationship Id="rId4" Type="http://schemas.openxmlformats.org/officeDocument/2006/relationships/image" Target="../media/image121.jpeg"/></Relationships>
</file>

<file path=ppt/slides/_rels/slide76.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69.xml"/><Relationship Id="rId1" Type="http://schemas.openxmlformats.org/officeDocument/2006/relationships/slideLayout" Target="../slideLayouts/slideLayout2.xml"/><Relationship Id="rId5" Type="http://schemas.openxmlformats.org/officeDocument/2006/relationships/image" Target="../media/image126.jpeg"/><Relationship Id="rId4" Type="http://schemas.openxmlformats.org/officeDocument/2006/relationships/image" Target="../media/image125.jpe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03852F0A-C110-46D1-9D63-E1B33755F5C2}"/>
              </a:ext>
            </a:extLst>
          </p:cNvPr>
          <p:cNvPicPr>
            <a:picLocks noChangeAspect="1"/>
          </p:cNvPicPr>
          <p:nvPr/>
        </p:nvPicPr>
        <p:blipFill>
          <a:blip r:embed="rId3"/>
          <a:stretch>
            <a:fillRect/>
          </a:stretch>
        </p:blipFill>
        <p:spPr>
          <a:xfrm>
            <a:off x="2550981" y="0"/>
            <a:ext cx="7090038" cy="6858000"/>
          </a:xfrm>
          <a:prstGeom prst="rect">
            <a:avLst/>
          </a:prstGeom>
        </p:spPr>
      </p:pic>
    </p:spTree>
    <p:extLst>
      <p:ext uri="{BB962C8B-B14F-4D97-AF65-F5344CB8AC3E}">
        <p14:creationId xmlns:p14="http://schemas.microsoft.com/office/powerpoint/2010/main" val="28089859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7C8F81B-247C-4BBE-B1EB-87BB33C8A7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7552267"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ZoneTexte 3">
            <a:extLst>
              <a:ext uri="{FF2B5EF4-FFF2-40B4-BE49-F238E27FC236}">
                <a16:creationId xmlns:a16="http://schemas.microsoft.com/office/drawing/2014/main" id="{DEA27D4C-D80F-41B3-842E-E98DDBE9B9A3}"/>
              </a:ext>
            </a:extLst>
          </p:cNvPr>
          <p:cNvSpPr txBox="1"/>
          <p:nvPr/>
        </p:nvSpPr>
        <p:spPr>
          <a:xfrm>
            <a:off x="143585" y="667943"/>
            <a:ext cx="7265096" cy="4357804"/>
          </a:xfrm>
          <a:prstGeom prst="rect">
            <a:avLst/>
          </a:prstGeom>
          <a:noFill/>
        </p:spPr>
        <p:txBody>
          <a:bodyPr vert="horz" lIns="91440" tIns="45720" rIns="91440" bIns="45720" rtlCol="0" anchor="b">
            <a:normAutofit/>
          </a:bodyPr>
          <a:lstStyle/>
          <a:p>
            <a:pPr>
              <a:lnSpc>
                <a:spcPct val="90000"/>
              </a:lnSpc>
              <a:spcBef>
                <a:spcPct val="0"/>
              </a:spcBef>
              <a:spcAft>
                <a:spcPts val="600"/>
              </a:spcAft>
            </a:pPr>
            <a:r>
              <a:rPr lang="fr-FR" sz="3200" i="1" dirty="0">
                <a:solidFill>
                  <a:srgbClr val="FFC000"/>
                </a:solidFill>
              </a:rPr>
              <a:t>Femmes d’influence. Les signares de Saint-Louis du Sénégal et de Gorée, XVIII</a:t>
            </a:r>
            <a:r>
              <a:rPr lang="fr-FR" sz="3200" i="1" baseline="30000" dirty="0">
                <a:solidFill>
                  <a:srgbClr val="FFC000"/>
                </a:solidFill>
              </a:rPr>
              <a:t>e</a:t>
            </a:r>
            <a:r>
              <a:rPr lang="fr-FR" sz="3200" i="1" dirty="0">
                <a:solidFill>
                  <a:srgbClr val="FFC000"/>
                </a:solidFill>
              </a:rPr>
              <a:t>-XIX</a:t>
            </a:r>
            <a:r>
              <a:rPr lang="fr-FR" sz="3200" i="1" baseline="30000" dirty="0">
                <a:solidFill>
                  <a:srgbClr val="FFC000"/>
                </a:solidFill>
              </a:rPr>
              <a:t>e</a:t>
            </a:r>
            <a:r>
              <a:rPr lang="fr-FR" sz="3200" i="1" dirty="0">
                <a:solidFill>
                  <a:srgbClr val="FFC000"/>
                </a:solidFill>
              </a:rPr>
              <a:t> siècle. Étude critique d’une identité métisse</a:t>
            </a:r>
            <a:r>
              <a:rPr lang="fr-FR" sz="2400" dirty="0">
                <a:solidFill>
                  <a:srgbClr val="FFC000"/>
                </a:solidFill>
              </a:rPr>
              <a:t> </a:t>
            </a:r>
          </a:p>
          <a:p>
            <a:pPr>
              <a:lnSpc>
                <a:spcPct val="90000"/>
              </a:lnSpc>
              <a:spcBef>
                <a:spcPct val="0"/>
              </a:spcBef>
              <a:spcAft>
                <a:spcPts val="600"/>
              </a:spcAft>
            </a:pPr>
            <a:r>
              <a:rPr lang="fr-FR" sz="2400" dirty="0">
                <a:solidFill>
                  <a:schemeClr val="bg1"/>
                </a:solidFill>
              </a:rPr>
              <a:t>Paris, Maisonneuve &amp; Larose-Hémisphère éditions, 2019.</a:t>
            </a:r>
            <a:endParaRPr lang="fr-FR" sz="2400" i="1" dirty="0">
              <a:solidFill>
                <a:schemeClr val="bg1"/>
              </a:solidFill>
            </a:endParaRPr>
          </a:p>
          <a:p>
            <a:pPr>
              <a:lnSpc>
                <a:spcPct val="90000"/>
              </a:lnSpc>
              <a:spcBef>
                <a:spcPct val="0"/>
              </a:spcBef>
              <a:spcAft>
                <a:spcPts val="600"/>
              </a:spcAft>
            </a:pPr>
            <a:endParaRPr lang="fr-FR" sz="4800" dirty="0">
              <a:solidFill>
                <a:schemeClr val="bg1"/>
              </a:solidFill>
            </a:endParaRPr>
          </a:p>
        </p:txBody>
      </p:sp>
    </p:spTree>
    <p:extLst>
      <p:ext uri="{BB962C8B-B14F-4D97-AF65-F5344CB8AC3E}">
        <p14:creationId xmlns:p14="http://schemas.microsoft.com/office/powerpoint/2010/main" val="27410207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7C8F81B-247C-4BBE-B1EB-87BB33C8A7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7552267"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ZoneTexte 3">
            <a:extLst>
              <a:ext uri="{FF2B5EF4-FFF2-40B4-BE49-F238E27FC236}">
                <a16:creationId xmlns:a16="http://schemas.microsoft.com/office/drawing/2014/main" id="{DEA27D4C-D80F-41B3-842E-E98DDBE9B9A3}"/>
              </a:ext>
            </a:extLst>
          </p:cNvPr>
          <p:cNvSpPr txBox="1"/>
          <p:nvPr/>
        </p:nvSpPr>
        <p:spPr>
          <a:xfrm>
            <a:off x="143585" y="978284"/>
            <a:ext cx="7265096" cy="4357804"/>
          </a:xfrm>
          <a:prstGeom prst="rect">
            <a:avLst/>
          </a:prstGeom>
          <a:noFill/>
        </p:spPr>
        <p:txBody>
          <a:bodyPr vert="horz" lIns="91440" tIns="45720" rIns="91440" bIns="45720" rtlCol="0" anchor="b">
            <a:normAutofit/>
          </a:bodyPr>
          <a:lstStyle/>
          <a:p>
            <a:pPr>
              <a:lnSpc>
                <a:spcPct val="90000"/>
              </a:lnSpc>
              <a:spcBef>
                <a:spcPct val="0"/>
              </a:spcBef>
              <a:spcAft>
                <a:spcPts val="600"/>
              </a:spcAft>
            </a:pPr>
            <a:r>
              <a:rPr lang="fr-FR" sz="3200" i="1" dirty="0">
                <a:solidFill>
                  <a:srgbClr val="FFC000"/>
                </a:solidFill>
              </a:rPr>
              <a:t>Femmes d’influence. Les signares de Saint-Louis du Sénégal et de Gorée, XVIII</a:t>
            </a:r>
            <a:r>
              <a:rPr lang="fr-FR" sz="3200" i="1" baseline="30000" dirty="0">
                <a:solidFill>
                  <a:srgbClr val="FFC000"/>
                </a:solidFill>
              </a:rPr>
              <a:t>e</a:t>
            </a:r>
            <a:r>
              <a:rPr lang="fr-FR" sz="3200" i="1" dirty="0">
                <a:solidFill>
                  <a:srgbClr val="FFC000"/>
                </a:solidFill>
              </a:rPr>
              <a:t>-XIX</a:t>
            </a:r>
            <a:r>
              <a:rPr lang="fr-FR" sz="3200" i="1" baseline="30000" dirty="0">
                <a:solidFill>
                  <a:srgbClr val="FFC000"/>
                </a:solidFill>
              </a:rPr>
              <a:t>e</a:t>
            </a:r>
            <a:r>
              <a:rPr lang="fr-FR" sz="3200" i="1" dirty="0">
                <a:solidFill>
                  <a:srgbClr val="FFC000"/>
                </a:solidFill>
              </a:rPr>
              <a:t> siècle. Étude critique d’une identité métisse</a:t>
            </a:r>
            <a:r>
              <a:rPr lang="fr-FR" sz="2400" dirty="0">
                <a:solidFill>
                  <a:srgbClr val="FFC000"/>
                </a:solidFill>
              </a:rPr>
              <a:t> </a:t>
            </a:r>
          </a:p>
          <a:p>
            <a:pPr>
              <a:lnSpc>
                <a:spcPct val="90000"/>
              </a:lnSpc>
              <a:spcBef>
                <a:spcPct val="0"/>
              </a:spcBef>
              <a:spcAft>
                <a:spcPts val="600"/>
              </a:spcAft>
            </a:pPr>
            <a:r>
              <a:rPr lang="fr-FR" sz="2400" dirty="0">
                <a:solidFill>
                  <a:schemeClr val="bg1"/>
                </a:solidFill>
              </a:rPr>
              <a:t>Paris, Maisonneuve &amp; Larose-Hémisphère éditions, 2019.</a:t>
            </a:r>
            <a:endParaRPr lang="fr-FR" sz="2400" i="1" dirty="0">
              <a:solidFill>
                <a:schemeClr val="bg1"/>
              </a:solidFill>
            </a:endParaRPr>
          </a:p>
          <a:p>
            <a:pPr>
              <a:lnSpc>
                <a:spcPct val="90000"/>
              </a:lnSpc>
              <a:spcBef>
                <a:spcPct val="0"/>
              </a:spcBef>
              <a:spcAft>
                <a:spcPts val="600"/>
              </a:spcAft>
            </a:pPr>
            <a:endParaRPr lang="fr-FR" sz="4800" dirty="0">
              <a:solidFill>
                <a:schemeClr val="bg1"/>
              </a:solidFill>
            </a:endParaRPr>
          </a:p>
          <a:p>
            <a:pPr algn="r">
              <a:lnSpc>
                <a:spcPct val="90000"/>
              </a:lnSpc>
              <a:spcBef>
                <a:spcPct val="0"/>
              </a:spcBef>
              <a:spcAft>
                <a:spcPts val="600"/>
              </a:spcAft>
            </a:pPr>
            <a:endParaRPr lang="fr-FR" sz="1800" dirty="0">
              <a:solidFill>
                <a:schemeClr val="bg1"/>
              </a:solidFill>
            </a:endParaRPr>
          </a:p>
        </p:txBody>
      </p:sp>
      <p:pic>
        <p:nvPicPr>
          <p:cNvPr id="2" name="Image 1">
            <a:extLst>
              <a:ext uri="{FF2B5EF4-FFF2-40B4-BE49-F238E27FC236}">
                <a16:creationId xmlns:a16="http://schemas.microsoft.com/office/drawing/2014/main" id="{3EAD75C2-211D-44A5-A1EF-3BB559CED56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552266" y="0"/>
            <a:ext cx="4639734" cy="6858000"/>
          </a:xfrm>
          <a:prstGeom prst="rect">
            <a:avLst/>
          </a:prstGeom>
        </p:spPr>
      </p:pic>
    </p:spTree>
    <p:extLst>
      <p:ext uri="{BB962C8B-B14F-4D97-AF65-F5344CB8AC3E}">
        <p14:creationId xmlns:p14="http://schemas.microsoft.com/office/powerpoint/2010/main" val="18859213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7C8F81B-247C-4BBE-B1EB-87BB33C8A7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7552267"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ZoneTexte 3">
            <a:extLst>
              <a:ext uri="{FF2B5EF4-FFF2-40B4-BE49-F238E27FC236}">
                <a16:creationId xmlns:a16="http://schemas.microsoft.com/office/drawing/2014/main" id="{DEA27D4C-D80F-41B3-842E-E98DDBE9B9A3}"/>
              </a:ext>
            </a:extLst>
          </p:cNvPr>
          <p:cNvSpPr txBox="1"/>
          <p:nvPr/>
        </p:nvSpPr>
        <p:spPr>
          <a:xfrm>
            <a:off x="326465" y="3031373"/>
            <a:ext cx="7099571" cy="1711739"/>
          </a:xfrm>
          <a:prstGeom prst="rect">
            <a:avLst/>
          </a:prstGeom>
          <a:noFill/>
        </p:spPr>
        <p:txBody>
          <a:bodyPr vert="horz" lIns="91440" tIns="45720" rIns="91440" bIns="45720" rtlCol="0" anchor="b">
            <a:normAutofit/>
          </a:bodyPr>
          <a:lstStyle/>
          <a:p>
            <a:pPr>
              <a:lnSpc>
                <a:spcPct val="90000"/>
              </a:lnSpc>
              <a:spcBef>
                <a:spcPct val="0"/>
              </a:spcBef>
              <a:spcAft>
                <a:spcPts val="600"/>
              </a:spcAft>
            </a:pPr>
            <a:r>
              <a:rPr lang="fr-FR" sz="3200" i="1" dirty="0">
                <a:solidFill>
                  <a:schemeClr val="bg1"/>
                </a:solidFill>
              </a:rPr>
              <a:t>Présentation d’un livre et d’une recherche, commencée en terres champardennaises…</a:t>
            </a:r>
            <a:endParaRPr lang="en-US" sz="2400" b="1" dirty="0">
              <a:solidFill>
                <a:schemeClr val="bg1"/>
              </a:solidFill>
              <a:latin typeface="+mj-lt"/>
              <a:ea typeface="+mj-ea"/>
              <a:cs typeface="+mj-cs"/>
            </a:endParaRPr>
          </a:p>
        </p:txBody>
      </p:sp>
      <p:pic>
        <p:nvPicPr>
          <p:cNvPr id="2" name="Image 1">
            <a:extLst>
              <a:ext uri="{FF2B5EF4-FFF2-40B4-BE49-F238E27FC236}">
                <a16:creationId xmlns:a16="http://schemas.microsoft.com/office/drawing/2014/main" id="{3EAD75C2-211D-44A5-A1EF-3BB559CED56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552266" y="0"/>
            <a:ext cx="4639734" cy="6858000"/>
          </a:xfrm>
          <a:prstGeom prst="rect">
            <a:avLst/>
          </a:prstGeom>
        </p:spPr>
      </p:pic>
    </p:spTree>
    <p:extLst>
      <p:ext uri="{BB962C8B-B14F-4D97-AF65-F5344CB8AC3E}">
        <p14:creationId xmlns:p14="http://schemas.microsoft.com/office/powerpoint/2010/main" val="17845287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8AA5BC-4F7A-4226-8F99-6D824B226A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E5445C6-DD42-4979-86FF-03730E8C6D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734" y="321733"/>
            <a:ext cx="11573488" cy="6214534"/>
          </a:xfrm>
          <a:prstGeom prst="rect">
            <a:avLst/>
          </a:prstGeom>
          <a:solidFill>
            <a:schemeClr val="bg1">
              <a:lumMod val="75000"/>
              <a:lumOff val="25000"/>
            </a:schemeClr>
          </a:solidFill>
          <a:ln w="127000" cap="sq" cmpd="thinThick">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D769F898-A149-433A-A5BF-34BC64327452}"/>
              </a:ext>
            </a:extLst>
          </p:cNvPr>
          <p:cNvSpPr>
            <a:spLocks noGrp="1"/>
          </p:cNvSpPr>
          <p:nvPr>
            <p:ph type="title"/>
          </p:nvPr>
        </p:nvSpPr>
        <p:spPr>
          <a:xfrm>
            <a:off x="1524000" y="1122363"/>
            <a:ext cx="9144000" cy="1345264"/>
          </a:xfrm>
        </p:spPr>
        <p:txBody>
          <a:bodyPr vert="horz" lIns="91440" tIns="45720" rIns="91440" bIns="45720" rtlCol="0" anchor="b">
            <a:normAutofit/>
          </a:bodyPr>
          <a:lstStyle/>
          <a:p>
            <a:pPr algn="ctr"/>
            <a:r>
              <a:rPr lang="en-US" sz="5800" kern="1200" dirty="0">
                <a:solidFill>
                  <a:schemeClr val="tx1"/>
                </a:solidFill>
                <a:latin typeface="+mj-lt"/>
                <a:ea typeface="+mj-ea"/>
                <a:cs typeface="+mj-cs"/>
              </a:rPr>
              <a:t>1. Les </a:t>
            </a:r>
            <a:r>
              <a:rPr lang="en-US" sz="5800" kern="1200" dirty="0" err="1">
                <a:solidFill>
                  <a:schemeClr val="tx1"/>
                </a:solidFill>
                <a:latin typeface="+mj-lt"/>
                <a:ea typeface="+mj-ea"/>
                <a:cs typeface="+mj-cs"/>
              </a:rPr>
              <a:t>signares</a:t>
            </a:r>
            <a:r>
              <a:rPr lang="en-US" sz="5800" kern="1200" dirty="0">
                <a:solidFill>
                  <a:schemeClr val="tx1"/>
                </a:solidFill>
                <a:latin typeface="+mj-lt"/>
                <a:ea typeface="+mj-ea"/>
                <a:cs typeface="+mj-cs"/>
              </a:rPr>
              <a:t>.</a:t>
            </a:r>
          </a:p>
        </p:txBody>
      </p:sp>
      <p:cxnSp>
        <p:nvCxnSpPr>
          <p:cNvPr id="11" name="Straight Connector 10">
            <a:extLst>
              <a:ext uri="{FF2B5EF4-FFF2-40B4-BE49-F238E27FC236}">
                <a16:creationId xmlns:a16="http://schemas.microsoft.com/office/drawing/2014/main" id="{45000665-DFC7-417E-8FD7-516A0F15C9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4109417"/>
            <a:ext cx="2743200" cy="0"/>
          </a:xfrm>
          <a:prstGeom prst="line">
            <a:avLst/>
          </a:prstGeom>
          <a:ln w="12700">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4840130"/>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C3896A03-3945-419A-B66B-4EE266EDD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0"/>
            <a:ext cx="12191990" cy="4551027"/>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E7E47719-AE33-4C9F-9182-8AFF1AD0B105}"/>
              </a:ext>
            </a:extLst>
          </p:cNvPr>
          <p:cNvSpPr>
            <a:spLocks noGrp="1"/>
          </p:cNvSpPr>
          <p:nvPr>
            <p:ph type="title"/>
          </p:nvPr>
        </p:nvSpPr>
        <p:spPr>
          <a:xfrm>
            <a:off x="1155558" y="637762"/>
            <a:ext cx="9889797" cy="3574937"/>
          </a:xfrm>
        </p:spPr>
        <p:txBody>
          <a:bodyPr vert="horz" lIns="91440" tIns="45720" rIns="91440" bIns="45720" rtlCol="0" anchor="ctr">
            <a:normAutofit/>
          </a:bodyPr>
          <a:lstStyle/>
          <a:p>
            <a:r>
              <a:rPr lang="en-US" sz="3100" b="1" i="1" kern="1200" dirty="0">
                <a:solidFill>
                  <a:schemeClr val="bg1"/>
                </a:solidFill>
                <a:latin typeface="+mj-lt"/>
                <a:ea typeface="+mj-ea"/>
                <a:cs typeface="+mj-cs"/>
              </a:rPr>
              <a:t>Qui </a:t>
            </a:r>
            <a:r>
              <a:rPr lang="en-US" sz="3100" b="1" i="1" kern="1200" dirty="0" err="1">
                <a:solidFill>
                  <a:schemeClr val="bg1"/>
                </a:solidFill>
                <a:latin typeface="+mj-lt"/>
                <a:ea typeface="+mj-ea"/>
                <a:cs typeface="+mj-cs"/>
              </a:rPr>
              <a:t>furent</a:t>
            </a:r>
            <a:r>
              <a:rPr lang="en-US" sz="3100" b="1" i="1" kern="1200" dirty="0">
                <a:solidFill>
                  <a:schemeClr val="bg1"/>
                </a:solidFill>
                <a:latin typeface="+mj-lt"/>
                <a:ea typeface="+mj-ea"/>
                <a:cs typeface="+mj-cs"/>
              </a:rPr>
              <a:t> les signares ? </a:t>
            </a:r>
            <a:br>
              <a:rPr lang="en-US" sz="3100" kern="1200" dirty="0">
                <a:solidFill>
                  <a:schemeClr val="bg1"/>
                </a:solidFill>
                <a:latin typeface="+mj-lt"/>
                <a:ea typeface="+mj-ea"/>
                <a:cs typeface="+mj-cs"/>
              </a:rPr>
            </a:br>
            <a:br>
              <a:rPr lang="en-US" sz="3100" kern="1200" dirty="0">
                <a:solidFill>
                  <a:schemeClr val="bg1"/>
                </a:solidFill>
                <a:latin typeface="+mj-lt"/>
                <a:ea typeface="+mj-ea"/>
                <a:cs typeface="+mj-cs"/>
              </a:rPr>
            </a:br>
            <a:r>
              <a:rPr lang="en-US" sz="3600" kern="1200" dirty="0">
                <a:latin typeface="+mj-lt"/>
                <a:ea typeface="+mj-ea"/>
                <a:cs typeface="+mj-cs"/>
              </a:rPr>
              <a:t>Les signares </a:t>
            </a:r>
            <a:r>
              <a:rPr lang="en-US" sz="3600" kern="1200" dirty="0" err="1">
                <a:latin typeface="+mj-lt"/>
                <a:ea typeface="+mj-ea"/>
                <a:cs typeface="+mj-cs"/>
              </a:rPr>
              <a:t>furent</a:t>
            </a:r>
            <a:r>
              <a:rPr lang="en-US" sz="3600" kern="1200" dirty="0">
                <a:latin typeface="+mj-lt"/>
                <a:ea typeface="+mj-ea"/>
                <a:cs typeface="+mj-cs"/>
              </a:rPr>
              <a:t> un </a:t>
            </a:r>
            <a:r>
              <a:rPr lang="en-US" sz="3600" i="1" kern="1200" dirty="0" err="1">
                <a:latin typeface="+mj-lt"/>
                <a:ea typeface="+mj-ea"/>
                <a:cs typeface="+mj-cs"/>
              </a:rPr>
              <a:t>groupe</a:t>
            </a:r>
            <a:r>
              <a:rPr lang="en-US" sz="3600" kern="1200" dirty="0">
                <a:latin typeface="+mj-lt"/>
                <a:ea typeface="+mj-ea"/>
                <a:cs typeface="+mj-cs"/>
              </a:rPr>
              <a:t> </a:t>
            </a:r>
            <a:r>
              <a:rPr lang="en-US" sz="3600" kern="1200" dirty="0" err="1">
                <a:latin typeface="+mj-lt"/>
                <a:ea typeface="+mj-ea"/>
                <a:cs typeface="+mj-cs"/>
              </a:rPr>
              <a:t>hiérarchisé</a:t>
            </a:r>
            <a:r>
              <a:rPr lang="en-US" sz="3600" kern="1200" dirty="0">
                <a:latin typeface="+mj-lt"/>
                <a:ea typeface="+mj-ea"/>
                <a:cs typeface="+mj-cs"/>
              </a:rPr>
              <a:t> de femmes </a:t>
            </a:r>
            <a:r>
              <a:rPr lang="en-US" sz="3600" kern="1200" dirty="0" err="1">
                <a:latin typeface="+mj-lt"/>
                <a:ea typeface="+mj-ea"/>
                <a:cs typeface="+mj-cs"/>
              </a:rPr>
              <a:t>noires</a:t>
            </a:r>
            <a:r>
              <a:rPr lang="en-US" sz="3600" kern="1200" dirty="0">
                <a:latin typeface="+mj-lt"/>
                <a:ea typeface="+mj-ea"/>
                <a:cs typeface="+mj-cs"/>
              </a:rPr>
              <a:t> et </a:t>
            </a:r>
            <a:r>
              <a:rPr lang="en-US" sz="3600" kern="1200" dirty="0" err="1">
                <a:latin typeface="+mj-lt"/>
                <a:ea typeface="+mj-ea"/>
                <a:cs typeface="+mj-cs"/>
              </a:rPr>
              <a:t>métisses</a:t>
            </a:r>
            <a:r>
              <a:rPr lang="en-US" sz="3600" kern="1200" dirty="0">
                <a:latin typeface="+mj-lt"/>
                <a:ea typeface="+mj-ea"/>
                <a:cs typeface="+mj-cs"/>
              </a:rPr>
              <a:t>, riches et </a:t>
            </a:r>
            <a:r>
              <a:rPr lang="en-US" sz="3600" kern="1200" dirty="0" err="1">
                <a:latin typeface="+mj-lt"/>
                <a:ea typeface="+mj-ea"/>
                <a:cs typeface="+mj-cs"/>
              </a:rPr>
              <a:t>influentes</a:t>
            </a:r>
            <a:r>
              <a:rPr lang="en-US" sz="3600" kern="1200" dirty="0">
                <a:latin typeface="+mj-lt"/>
                <a:ea typeface="+mj-ea"/>
                <a:cs typeface="+mj-cs"/>
              </a:rPr>
              <a:t>, à la </a:t>
            </a:r>
            <a:r>
              <a:rPr lang="en-US" sz="3600" kern="1200" dirty="0" err="1">
                <a:latin typeface="+mj-lt"/>
                <a:ea typeface="+mj-ea"/>
                <a:cs typeface="+mj-cs"/>
              </a:rPr>
              <a:t>sociabilité</a:t>
            </a:r>
            <a:r>
              <a:rPr lang="en-US" sz="3600" kern="1200" dirty="0">
                <a:latin typeface="+mj-lt"/>
                <a:ea typeface="+mj-ea"/>
                <a:cs typeface="+mj-cs"/>
              </a:rPr>
              <a:t> </a:t>
            </a:r>
            <a:r>
              <a:rPr lang="en-US" sz="3600" kern="1200" dirty="0" err="1">
                <a:latin typeface="+mj-lt"/>
                <a:ea typeface="+mj-ea"/>
                <a:cs typeface="+mj-cs"/>
              </a:rPr>
              <a:t>spécifique</a:t>
            </a:r>
            <a:r>
              <a:rPr lang="en-US" sz="3600" kern="1200" dirty="0">
                <a:latin typeface="+mj-lt"/>
                <a:ea typeface="+mj-ea"/>
                <a:cs typeface="+mj-cs"/>
              </a:rPr>
              <a:t>, qui </a:t>
            </a:r>
            <a:r>
              <a:rPr lang="en-US" sz="3600" kern="1200" dirty="0" err="1">
                <a:latin typeface="+mj-lt"/>
                <a:ea typeface="+mj-ea"/>
                <a:cs typeface="+mj-cs"/>
              </a:rPr>
              <a:t>vécurent</a:t>
            </a:r>
            <a:r>
              <a:rPr lang="en-US" sz="3600" kern="1200" dirty="0">
                <a:latin typeface="+mj-lt"/>
                <a:ea typeface="+mj-ea"/>
                <a:cs typeface="+mj-cs"/>
              </a:rPr>
              <a:t> dans les </a:t>
            </a:r>
            <a:r>
              <a:rPr lang="en-US" sz="3600" kern="1200" dirty="0" err="1">
                <a:latin typeface="+mj-lt"/>
                <a:ea typeface="+mj-ea"/>
                <a:cs typeface="+mj-cs"/>
              </a:rPr>
              <a:t>comptoirs</a:t>
            </a:r>
            <a:r>
              <a:rPr lang="en-US" sz="3600" kern="1200" dirty="0">
                <a:latin typeface="+mj-lt"/>
                <a:ea typeface="+mj-ea"/>
                <a:cs typeface="+mj-cs"/>
              </a:rPr>
              <a:t> </a:t>
            </a:r>
            <a:r>
              <a:rPr lang="en-US" sz="3600" kern="1200" dirty="0" err="1">
                <a:latin typeface="+mj-lt"/>
                <a:ea typeface="+mj-ea"/>
                <a:cs typeface="+mj-cs"/>
              </a:rPr>
              <a:t>puis</a:t>
            </a:r>
            <a:r>
              <a:rPr lang="en-US" sz="3600" kern="1200" dirty="0">
                <a:latin typeface="+mj-lt"/>
                <a:ea typeface="+mj-ea"/>
                <a:cs typeface="+mj-cs"/>
              </a:rPr>
              <a:t> </a:t>
            </a:r>
            <a:r>
              <a:rPr lang="en-US" sz="3600" kern="1200" dirty="0" err="1">
                <a:latin typeface="+mj-lt"/>
                <a:ea typeface="+mj-ea"/>
                <a:cs typeface="+mj-cs"/>
              </a:rPr>
              <a:t>villes</a:t>
            </a:r>
            <a:r>
              <a:rPr lang="en-US" sz="3600" kern="1200" dirty="0">
                <a:latin typeface="+mj-lt"/>
                <a:ea typeface="+mj-ea"/>
                <a:cs typeface="+mj-cs"/>
              </a:rPr>
              <a:t> </a:t>
            </a:r>
            <a:r>
              <a:rPr lang="en-US" sz="3600" kern="1200" dirty="0" err="1">
                <a:latin typeface="+mj-lt"/>
                <a:ea typeface="+mj-ea"/>
                <a:cs typeface="+mj-cs"/>
              </a:rPr>
              <a:t>coloniales</a:t>
            </a:r>
            <a:r>
              <a:rPr lang="en-US" sz="3600" kern="1200" dirty="0">
                <a:latin typeface="+mj-lt"/>
                <a:ea typeface="+mj-ea"/>
                <a:cs typeface="+mj-cs"/>
              </a:rPr>
              <a:t> de </a:t>
            </a:r>
            <a:r>
              <a:rPr lang="en-US" sz="3600" kern="1200" dirty="0" err="1">
                <a:latin typeface="+mj-lt"/>
                <a:ea typeface="+mj-ea"/>
                <a:cs typeface="+mj-cs"/>
              </a:rPr>
              <a:t>Gorée</a:t>
            </a:r>
            <a:r>
              <a:rPr lang="en-US" sz="3600" kern="1200" dirty="0">
                <a:latin typeface="+mj-lt"/>
                <a:ea typeface="+mj-ea"/>
                <a:cs typeface="+mj-cs"/>
              </a:rPr>
              <a:t> et de Saint-Louis du </a:t>
            </a:r>
            <a:r>
              <a:rPr lang="en-US" sz="3600" kern="1200" dirty="0" err="1">
                <a:latin typeface="+mj-lt"/>
                <a:ea typeface="+mj-ea"/>
                <a:cs typeface="+mj-cs"/>
              </a:rPr>
              <a:t>Sénégal</a:t>
            </a:r>
            <a:r>
              <a:rPr lang="en-US" sz="3600" kern="1200" dirty="0">
                <a:latin typeface="+mj-lt"/>
                <a:ea typeface="+mj-ea"/>
                <a:cs typeface="+mj-cs"/>
              </a:rPr>
              <a:t>, pour </a:t>
            </a:r>
            <a:r>
              <a:rPr lang="en-US" sz="3600" kern="1200" dirty="0" err="1">
                <a:latin typeface="+mj-lt"/>
                <a:ea typeface="+mj-ea"/>
                <a:cs typeface="+mj-cs"/>
              </a:rPr>
              <a:t>l’essentiel</a:t>
            </a:r>
            <a:r>
              <a:rPr lang="en-US" sz="3600" kern="1200" dirty="0">
                <a:latin typeface="+mj-lt"/>
                <a:ea typeface="+mj-ea"/>
                <a:cs typeface="+mj-cs"/>
              </a:rPr>
              <a:t> entre 1750 et 1850. </a:t>
            </a:r>
            <a:endParaRPr lang="en-US" sz="3100" kern="1200" dirty="0">
              <a:latin typeface="+mj-lt"/>
              <a:ea typeface="+mj-ea"/>
              <a:cs typeface="+mj-cs"/>
            </a:endParaRPr>
          </a:p>
        </p:txBody>
      </p:sp>
      <p:sp>
        <p:nvSpPr>
          <p:cNvPr id="18" name="Rectangle 17">
            <a:extLst>
              <a:ext uri="{FF2B5EF4-FFF2-40B4-BE49-F238E27FC236}">
                <a16:creationId xmlns:a16="http://schemas.microsoft.com/office/drawing/2014/main" id="{B34F5AD2-EDBD-4BBD-A55C-EAFFD0C709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51035"/>
            <a:ext cx="12191990" cy="23069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6832F003-FCA6-4CFB-A2EA-308F3AA257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61180" y="4866503"/>
            <a:ext cx="457200" cy="45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17607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C3896A03-3945-419A-B66B-4EE266EDD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0"/>
            <a:ext cx="12191990" cy="4551027"/>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E7E47719-AE33-4C9F-9182-8AFF1AD0B105}"/>
              </a:ext>
            </a:extLst>
          </p:cNvPr>
          <p:cNvSpPr>
            <a:spLocks noGrp="1"/>
          </p:cNvSpPr>
          <p:nvPr>
            <p:ph type="title"/>
          </p:nvPr>
        </p:nvSpPr>
        <p:spPr>
          <a:xfrm>
            <a:off x="1155558" y="637762"/>
            <a:ext cx="9889797" cy="3574937"/>
          </a:xfrm>
        </p:spPr>
        <p:txBody>
          <a:bodyPr vert="horz" lIns="91440" tIns="45720" rIns="91440" bIns="45720" rtlCol="0" anchor="ctr">
            <a:normAutofit/>
          </a:bodyPr>
          <a:lstStyle/>
          <a:p>
            <a:r>
              <a:rPr lang="en-US" sz="3100" b="1" i="1" kern="1200" dirty="0">
                <a:solidFill>
                  <a:schemeClr val="bg1"/>
                </a:solidFill>
                <a:latin typeface="+mj-lt"/>
                <a:ea typeface="+mj-ea"/>
                <a:cs typeface="+mj-cs"/>
              </a:rPr>
              <a:t>Qui </a:t>
            </a:r>
            <a:r>
              <a:rPr lang="en-US" sz="3100" b="1" i="1" kern="1200" dirty="0" err="1">
                <a:solidFill>
                  <a:schemeClr val="bg1"/>
                </a:solidFill>
                <a:latin typeface="+mj-lt"/>
                <a:ea typeface="+mj-ea"/>
                <a:cs typeface="+mj-cs"/>
              </a:rPr>
              <a:t>furent</a:t>
            </a:r>
            <a:r>
              <a:rPr lang="en-US" sz="3100" b="1" i="1" kern="1200" dirty="0">
                <a:solidFill>
                  <a:schemeClr val="bg1"/>
                </a:solidFill>
                <a:latin typeface="+mj-lt"/>
                <a:ea typeface="+mj-ea"/>
                <a:cs typeface="+mj-cs"/>
              </a:rPr>
              <a:t> les </a:t>
            </a:r>
            <a:r>
              <a:rPr lang="en-US" sz="3100" b="1" i="1" kern="1200" dirty="0" err="1">
                <a:solidFill>
                  <a:schemeClr val="bg1"/>
                </a:solidFill>
                <a:latin typeface="+mj-lt"/>
                <a:ea typeface="+mj-ea"/>
                <a:cs typeface="+mj-cs"/>
              </a:rPr>
              <a:t>signares</a:t>
            </a:r>
            <a:r>
              <a:rPr lang="en-US" sz="3100" b="1" i="1" kern="1200" dirty="0">
                <a:solidFill>
                  <a:schemeClr val="bg1"/>
                </a:solidFill>
                <a:latin typeface="+mj-lt"/>
                <a:ea typeface="+mj-ea"/>
                <a:cs typeface="+mj-cs"/>
              </a:rPr>
              <a:t> ? </a:t>
            </a:r>
            <a:br>
              <a:rPr lang="en-US" sz="3100" kern="1200" dirty="0">
                <a:solidFill>
                  <a:schemeClr val="bg1"/>
                </a:solidFill>
                <a:latin typeface="+mj-lt"/>
                <a:ea typeface="+mj-ea"/>
                <a:cs typeface="+mj-cs"/>
              </a:rPr>
            </a:br>
            <a:br>
              <a:rPr lang="en-US" sz="3100" kern="1200" dirty="0">
                <a:solidFill>
                  <a:schemeClr val="bg1"/>
                </a:solidFill>
                <a:latin typeface="+mj-lt"/>
                <a:ea typeface="+mj-ea"/>
                <a:cs typeface="+mj-cs"/>
              </a:rPr>
            </a:br>
            <a:r>
              <a:rPr lang="en-US" sz="3600" kern="1200" dirty="0">
                <a:solidFill>
                  <a:schemeClr val="accent4"/>
                </a:solidFill>
                <a:latin typeface="+mj-lt"/>
                <a:ea typeface="+mj-ea"/>
                <a:cs typeface="+mj-cs"/>
              </a:rPr>
              <a:t>Les signares </a:t>
            </a:r>
            <a:r>
              <a:rPr lang="en-US" sz="3600" kern="1200" dirty="0" err="1">
                <a:solidFill>
                  <a:schemeClr val="accent4"/>
                </a:solidFill>
                <a:latin typeface="+mj-lt"/>
                <a:ea typeface="+mj-ea"/>
                <a:cs typeface="+mj-cs"/>
              </a:rPr>
              <a:t>furent</a:t>
            </a:r>
            <a:r>
              <a:rPr lang="en-US" sz="3600" kern="1200" dirty="0">
                <a:solidFill>
                  <a:schemeClr val="accent4"/>
                </a:solidFill>
                <a:latin typeface="+mj-lt"/>
                <a:ea typeface="+mj-ea"/>
                <a:cs typeface="+mj-cs"/>
              </a:rPr>
              <a:t> un </a:t>
            </a:r>
            <a:r>
              <a:rPr lang="en-US" sz="3600" i="1" kern="1200" dirty="0" err="1">
                <a:solidFill>
                  <a:schemeClr val="accent4"/>
                </a:solidFill>
                <a:latin typeface="+mj-lt"/>
                <a:ea typeface="+mj-ea"/>
                <a:cs typeface="+mj-cs"/>
              </a:rPr>
              <a:t>groupe</a:t>
            </a:r>
            <a:r>
              <a:rPr lang="en-US" sz="3600" kern="1200" dirty="0">
                <a:solidFill>
                  <a:schemeClr val="accent4"/>
                </a:solidFill>
                <a:latin typeface="+mj-lt"/>
                <a:ea typeface="+mj-ea"/>
                <a:cs typeface="+mj-cs"/>
              </a:rPr>
              <a:t> </a:t>
            </a:r>
            <a:r>
              <a:rPr lang="en-US" sz="3600" kern="1200" dirty="0" err="1">
                <a:solidFill>
                  <a:schemeClr val="accent4"/>
                </a:solidFill>
                <a:latin typeface="+mj-lt"/>
                <a:ea typeface="+mj-ea"/>
                <a:cs typeface="+mj-cs"/>
              </a:rPr>
              <a:t>hiérarchisé</a:t>
            </a:r>
            <a:r>
              <a:rPr lang="en-US" sz="3600" kern="1200" dirty="0">
                <a:solidFill>
                  <a:schemeClr val="accent4"/>
                </a:solidFill>
                <a:latin typeface="+mj-lt"/>
                <a:ea typeface="+mj-ea"/>
                <a:cs typeface="+mj-cs"/>
              </a:rPr>
              <a:t> de femmes </a:t>
            </a:r>
            <a:r>
              <a:rPr lang="en-US" sz="3600" kern="1200" dirty="0" err="1">
                <a:solidFill>
                  <a:schemeClr val="accent4"/>
                </a:solidFill>
                <a:latin typeface="+mj-lt"/>
                <a:ea typeface="+mj-ea"/>
                <a:cs typeface="+mj-cs"/>
              </a:rPr>
              <a:t>noires</a:t>
            </a:r>
            <a:r>
              <a:rPr lang="en-US" sz="3600" kern="1200" dirty="0">
                <a:solidFill>
                  <a:schemeClr val="accent4"/>
                </a:solidFill>
                <a:latin typeface="+mj-lt"/>
                <a:ea typeface="+mj-ea"/>
                <a:cs typeface="+mj-cs"/>
              </a:rPr>
              <a:t> et </a:t>
            </a:r>
            <a:r>
              <a:rPr lang="en-US" sz="3600" kern="1200" dirty="0" err="1">
                <a:solidFill>
                  <a:schemeClr val="accent4"/>
                </a:solidFill>
                <a:latin typeface="+mj-lt"/>
                <a:ea typeface="+mj-ea"/>
                <a:cs typeface="+mj-cs"/>
              </a:rPr>
              <a:t>métisses</a:t>
            </a:r>
            <a:r>
              <a:rPr lang="en-US" sz="3600" kern="1200" dirty="0">
                <a:solidFill>
                  <a:schemeClr val="accent4"/>
                </a:solidFill>
                <a:latin typeface="+mj-lt"/>
                <a:ea typeface="+mj-ea"/>
                <a:cs typeface="+mj-cs"/>
              </a:rPr>
              <a:t>, riches et </a:t>
            </a:r>
            <a:r>
              <a:rPr lang="en-US" sz="3600" kern="1200" dirty="0" err="1">
                <a:solidFill>
                  <a:schemeClr val="accent4"/>
                </a:solidFill>
                <a:latin typeface="+mj-lt"/>
                <a:ea typeface="+mj-ea"/>
                <a:cs typeface="+mj-cs"/>
              </a:rPr>
              <a:t>influentes</a:t>
            </a:r>
            <a:r>
              <a:rPr lang="en-US" sz="3600" kern="1200" dirty="0">
                <a:solidFill>
                  <a:schemeClr val="accent4"/>
                </a:solidFill>
                <a:latin typeface="+mj-lt"/>
                <a:ea typeface="+mj-ea"/>
                <a:cs typeface="+mj-cs"/>
              </a:rPr>
              <a:t>, à la </a:t>
            </a:r>
            <a:r>
              <a:rPr lang="en-US" sz="3600" kern="1200" dirty="0" err="1">
                <a:solidFill>
                  <a:schemeClr val="accent4"/>
                </a:solidFill>
                <a:latin typeface="+mj-lt"/>
                <a:ea typeface="+mj-ea"/>
                <a:cs typeface="+mj-cs"/>
              </a:rPr>
              <a:t>sociabilité</a:t>
            </a:r>
            <a:r>
              <a:rPr lang="en-US" sz="3600" kern="1200" dirty="0">
                <a:solidFill>
                  <a:schemeClr val="accent4"/>
                </a:solidFill>
                <a:latin typeface="+mj-lt"/>
                <a:ea typeface="+mj-ea"/>
                <a:cs typeface="+mj-cs"/>
              </a:rPr>
              <a:t> </a:t>
            </a:r>
            <a:r>
              <a:rPr lang="en-US" sz="3600" kern="1200" dirty="0" err="1">
                <a:solidFill>
                  <a:schemeClr val="accent4"/>
                </a:solidFill>
                <a:latin typeface="+mj-lt"/>
                <a:ea typeface="+mj-ea"/>
                <a:cs typeface="+mj-cs"/>
              </a:rPr>
              <a:t>spécifique</a:t>
            </a:r>
            <a:r>
              <a:rPr lang="en-US" sz="3600" kern="1200" dirty="0">
                <a:solidFill>
                  <a:schemeClr val="accent4"/>
                </a:solidFill>
                <a:latin typeface="+mj-lt"/>
                <a:ea typeface="+mj-ea"/>
                <a:cs typeface="+mj-cs"/>
              </a:rPr>
              <a:t>, qui </a:t>
            </a:r>
            <a:r>
              <a:rPr lang="en-US" sz="3600" kern="1200" dirty="0" err="1">
                <a:solidFill>
                  <a:schemeClr val="accent4"/>
                </a:solidFill>
                <a:latin typeface="+mj-lt"/>
                <a:ea typeface="+mj-ea"/>
                <a:cs typeface="+mj-cs"/>
              </a:rPr>
              <a:t>vécurent</a:t>
            </a:r>
            <a:r>
              <a:rPr lang="en-US" sz="3600" kern="1200" dirty="0">
                <a:solidFill>
                  <a:schemeClr val="accent4"/>
                </a:solidFill>
                <a:latin typeface="+mj-lt"/>
                <a:ea typeface="+mj-ea"/>
                <a:cs typeface="+mj-cs"/>
              </a:rPr>
              <a:t> dans les </a:t>
            </a:r>
            <a:r>
              <a:rPr lang="en-US" sz="3600" kern="1200" dirty="0" err="1">
                <a:solidFill>
                  <a:schemeClr val="accent4"/>
                </a:solidFill>
                <a:latin typeface="+mj-lt"/>
                <a:ea typeface="+mj-ea"/>
                <a:cs typeface="+mj-cs"/>
              </a:rPr>
              <a:t>comptoirs</a:t>
            </a:r>
            <a:r>
              <a:rPr lang="en-US" sz="3600" kern="1200" dirty="0">
                <a:solidFill>
                  <a:schemeClr val="accent4"/>
                </a:solidFill>
                <a:latin typeface="+mj-lt"/>
                <a:ea typeface="+mj-ea"/>
                <a:cs typeface="+mj-cs"/>
              </a:rPr>
              <a:t> </a:t>
            </a:r>
            <a:r>
              <a:rPr lang="en-US" sz="3600" kern="1200" dirty="0" err="1">
                <a:solidFill>
                  <a:schemeClr val="accent4"/>
                </a:solidFill>
                <a:latin typeface="+mj-lt"/>
                <a:ea typeface="+mj-ea"/>
                <a:cs typeface="+mj-cs"/>
              </a:rPr>
              <a:t>puis</a:t>
            </a:r>
            <a:r>
              <a:rPr lang="en-US" sz="3600" kern="1200" dirty="0">
                <a:solidFill>
                  <a:schemeClr val="accent4"/>
                </a:solidFill>
                <a:latin typeface="+mj-lt"/>
                <a:ea typeface="+mj-ea"/>
                <a:cs typeface="+mj-cs"/>
              </a:rPr>
              <a:t> </a:t>
            </a:r>
            <a:r>
              <a:rPr lang="en-US" sz="3600" kern="1200" dirty="0" err="1">
                <a:solidFill>
                  <a:schemeClr val="accent4"/>
                </a:solidFill>
                <a:latin typeface="+mj-lt"/>
                <a:ea typeface="+mj-ea"/>
                <a:cs typeface="+mj-cs"/>
              </a:rPr>
              <a:t>villes</a:t>
            </a:r>
            <a:r>
              <a:rPr lang="en-US" sz="3600" kern="1200" dirty="0">
                <a:solidFill>
                  <a:schemeClr val="accent4"/>
                </a:solidFill>
                <a:latin typeface="+mj-lt"/>
                <a:ea typeface="+mj-ea"/>
                <a:cs typeface="+mj-cs"/>
              </a:rPr>
              <a:t> </a:t>
            </a:r>
            <a:r>
              <a:rPr lang="en-US" sz="3600" kern="1200" dirty="0" err="1">
                <a:solidFill>
                  <a:schemeClr val="accent4"/>
                </a:solidFill>
                <a:latin typeface="+mj-lt"/>
                <a:ea typeface="+mj-ea"/>
                <a:cs typeface="+mj-cs"/>
              </a:rPr>
              <a:t>coloniales</a:t>
            </a:r>
            <a:r>
              <a:rPr lang="en-US" sz="3600" kern="1200" dirty="0">
                <a:solidFill>
                  <a:schemeClr val="accent4"/>
                </a:solidFill>
                <a:latin typeface="+mj-lt"/>
                <a:ea typeface="+mj-ea"/>
                <a:cs typeface="+mj-cs"/>
              </a:rPr>
              <a:t> de </a:t>
            </a:r>
            <a:r>
              <a:rPr lang="en-US" sz="3600" kern="1200" dirty="0" err="1">
                <a:solidFill>
                  <a:schemeClr val="accent4"/>
                </a:solidFill>
                <a:latin typeface="+mj-lt"/>
                <a:ea typeface="+mj-ea"/>
                <a:cs typeface="+mj-cs"/>
              </a:rPr>
              <a:t>Gorée</a:t>
            </a:r>
            <a:r>
              <a:rPr lang="en-US" sz="3600" kern="1200" dirty="0">
                <a:solidFill>
                  <a:schemeClr val="accent4"/>
                </a:solidFill>
                <a:latin typeface="+mj-lt"/>
                <a:ea typeface="+mj-ea"/>
                <a:cs typeface="+mj-cs"/>
              </a:rPr>
              <a:t> et de Saint-Louis du </a:t>
            </a:r>
            <a:r>
              <a:rPr lang="en-US" sz="3600" kern="1200" dirty="0" err="1">
                <a:solidFill>
                  <a:schemeClr val="accent4"/>
                </a:solidFill>
                <a:latin typeface="+mj-lt"/>
                <a:ea typeface="+mj-ea"/>
                <a:cs typeface="+mj-cs"/>
              </a:rPr>
              <a:t>Sénégal</a:t>
            </a:r>
            <a:r>
              <a:rPr lang="en-US" sz="3600" kern="1200" dirty="0">
                <a:solidFill>
                  <a:schemeClr val="accent4"/>
                </a:solidFill>
                <a:latin typeface="+mj-lt"/>
                <a:ea typeface="+mj-ea"/>
                <a:cs typeface="+mj-cs"/>
              </a:rPr>
              <a:t>, pour </a:t>
            </a:r>
            <a:r>
              <a:rPr lang="en-US" sz="3600" kern="1200" dirty="0" err="1">
                <a:solidFill>
                  <a:schemeClr val="accent4"/>
                </a:solidFill>
                <a:latin typeface="+mj-lt"/>
                <a:ea typeface="+mj-ea"/>
                <a:cs typeface="+mj-cs"/>
              </a:rPr>
              <a:t>l’essentiel</a:t>
            </a:r>
            <a:r>
              <a:rPr lang="en-US" sz="3600" kern="1200" dirty="0">
                <a:solidFill>
                  <a:schemeClr val="accent4"/>
                </a:solidFill>
                <a:latin typeface="+mj-lt"/>
                <a:ea typeface="+mj-ea"/>
                <a:cs typeface="+mj-cs"/>
              </a:rPr>
              <a:t> entre 1750 et 1850. </a:t>
            </a:r>
            <a:endParaRPr lang="en-US" sz="3100" kern="1200" dirty="0">
              <a:solidFill>
                <a:schemeClr val="accent4"/>
              </a:solidFill>
              <a:latin typeface="+mj-lt"/>
              <a:ea typeface="+mj-ea"/>
              <a:cs typeface="+mj-cs"/>
            </a:endParaRPr>
          </a:p>
        </p:txBody>
      </p:sp>
      <p:sp>
        <p:nvSpPr>
          <p:cNvPr id="18" name="Rectangle 17">
            <a:extLst>
              <a:ext uri="{FF2B5EF4-FFF2-40B4-BE49-F238E27FC236}">
                <a16:creationId xmlns:a16="http://schemas.microsoft.com/office/drawing/2014/main" id="{B34F5AD2-EDBD-4BBD-A55C-EAFFD0C709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51035"/>
            <a:ext cx="12191990" cy="23069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6832F003-FCA6-4CFB-A2EA-308F3AA257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61180" y="4866503"/>
            <a:ext cx="457200" cy="45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989216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8AA5BC-4F7A-4226-8F99-6D824B226A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E5445C6-DD42-4979-86FF-03730E8C6D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734" y="321733"/>
            <a:ext cx="11573488" cy="6214534"/>
          </a:xfrm>
          <a:prstGeom prst="rect">
            <a:avLst/>
          </a:prstGeom>
          <a:solidFill>
            <a:schemeClr val="bg1">
              <a:lumMod val="75000"/>
              <a:lumOff val="25000"/>
            </a:schemeClr>
          </a:solidFill>
          <a:ln w="127000" cap="sq" cmpd="thinThick">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D769F898-A149-433A-A5BF-34BC64327452}"/>
              </a:ext>
            </a:extLst>
          </p:cNvPr>
          <p:cNvSpPr>
            <a:spLocks noGrp="1"/>
          </p:cNvSpPr>
          <p:nvPr>
            <p:ph type="title"/>
          </p:nvPr>
        </p:nvSpPr>
        <p:spPr>
          <a:xfrm>
            <a:off x="1524000" y="1122363"/>
            <a:ext cx="9144000" cy="1345264"/>
          </a:xfrm>
        </p:spPr>
        <p:txBody>
          <a:bodyPr vert="horz" lIns="91440" tIns="45720" rIns="91440" bIns="45720" rtlCol="0" anchor="b">
            <a:normAutofit/>
          </a:bodyPr>
          <a:lstStyle/>
          <a:p>
            <a:pPr algn="ctr"/>
            <a:r>
              <a:rPr lang="en-US" sz="5800" kern="1200" dirty="0">
                <a:solidFill>
                  <a:schemeClr val="tx1"/>
                </a:solidFill>
                <a:latin typeface="+mj-lt"/>
                <a:ea typeface="+mj-ea"/>
                <a:cs typeface="+mj-cs"/>
              </a:rPr>
              <a:t>2. </a:t>
            </a:r>
            <a:r>
              <a:rPr lang="en-US" sz="5800" kern="1200" dirty="0" err="1">
                <a:solidFill>
                  <a:schemeClr val="tx1"/>
                </a:solidFill>
                <a:latin typeface="+mj-lt"/>
                <a:ea typeface="+mj-ea"/>
                <a:cs typeface="+mj-cs"/>
              </a:rPr>
              <a:t>Historicité</a:t>
            </a:r>
            <a:r>
              <a:rPr lang="en-US" sz="5800" kern="1200" dirty="0">
                <a:solidFill>
                  <a:schemeClr val="tx1"/>
                </a:solidFill>
                <a:latin typeface="+mj-lt"/>
                <a:ea typeface="+mj-ea"/>
                <a:cs typeface="+mj-cs"/>
              </a:rPr>
              <a:t> des </a:t>
            </a:r>
            <a:r>
              <a:rPr lang="en-US" sz="5800" kern="1200" dirty="0" err="1">
                <a:solidFill>
                  <a:schemeClr val="tx1"/>
                </a:solidFill>
                <a:latin typeface="+mj-lt"/>
                <a:ea typeface="+mj-ea"/>
                <a:cs typeface="+mj-cs"/>
              </a:rPr>
              <a:t>signares</a:t>
            </a:r>
            <a:r>
              <a:rPr lang="en-US" sz="5800" kern="1200" dirty="0">
                <a:solidFill>
                  <a:schemeClr val="tx1"/>
                </a:solidFill>
                <a:latin typeface="+mj-lt"/>
                <a:ea typeface="+mj-ea"/>
                <a:cs typeface="+mj-cs"/>
              </a:rPr>
              <a:t>.</a:t>
            </a:r>
          </a:p>
        </p:txBody>
      </p:sp>
      <p:cxnSp>
        <p:nvCxnSpPr>
          <p:cNvPr id="11" name="Straight Connector 10">
            <a:extLst>
              <a:ext uri="{FF2B5EF4-FFF2-40B4-BE49-F238E27FC236}">
                <a16:creationId xmlns:a16="http://schemas.microsoft.com/office/drawing/2014/main" id="{45000665-DFC7-417E-8FD7-516A0F15C9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4109417"/>
            <a:ext cx="2743200" cy="0"/>
          </a:xfrm>
          <a:prstGeom prst="line">
            <a:avLst/>
          </a:prstGeom>
          <a:ln w="12700">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8125090"/>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E7E47719-AE33-4C9F-9182-8AFF1AD0B105}"/>
              </a:ext>
            </a:extLst>
          </p:cNvPr>
          <p:cNvSpPr>
            <a:spLocks noGrp="1"/>
          </p:cNvSpPr>
          <p:nvPr>
            <p:ph type="title"/>
          </p:nvPr>
        </p:nvSpPr>
        <p:spPr>
          <a:xfrm>
            <a:off x="2118360" y="1375133"/>
            <a:ext cx="7806429" cy="3974124"/>
          </a:xfrm>
        </p:spPr>
        <p:txBody>
          <a:bodyPr vert="horz" lIns="91440" tIns="45720" rIns="91440" bIns="45720" rtlCol="0" anchor="ctr">
            <a:normAutofit/>
          </a:bodyPr>
          <a:lstStyle/>
          <a:p>
            <a:pPr algn="ctr"/>
            <a:r>
              <a:rPr lang="en-US" sz="5400" i="1" dirty="0">
                <a:solidFill>
                  <a:schemeClr val="bg1">
                    <a:lumMod val="95000"/>
                    <a:lumOff val="5000"/>
                  </a:schemeClr>
                </a:solidFill>
              </a:rPr>
              <a:t>Les signares </a:t>
            </a:r>
            <a:r>
              <a:rPr lang="en-US" sz="5400" i="1" dirty="0" err="1">
                <a:solidFill>
                  <a:schemeClr val="bg1">
                    <a:lumMod val="95000"/>
                    <a:lumOff val="5000"/>
                  </a:schemeClr>
                </a:solidFill>
              </a:rPr>
              <a:t>furent</a:t>
            </a:r>
            <a:r>
              <a:rPr lang="en-US" sz="5400" i="1" dirty="0">
                <a:solidFill>
                  <a:schemeClr val="bg1">
                    <a:lumMod val="95000"/>
                    <a:lumOff val="5000"/>
                  </a:schemeClr>
                </a:solidFill>
              </a:rPr>
              <a:t>…</a:t>
            </a:r>
            <a:br>
              <a:rPr lang="en-US" sz="5400" i="1" dirty="0">
                <a:solidFill>
                  <a:schemeClr val="bg1">
                    <a:lumMod val="95000"/>
                    <a:lumOff val="5000"/>
                  </a:schemeClr>
                </a:solidFill>
              </a:rPr>
            </a:br>
            <a:r>
              <a:rPr lang="en-US" sz="5400" i="1" dirty="0">
                <a:solidFill>
                  <a:schemeClr val="bg1">
                    <a:lumMod val="95000"/>
                    <a:lumOff val="5000"/>
                  </a:schemeClr>
                </a:solidFill>
              </a:rPr>
              <a:t>…des </a:t>
            </a:r>
            <a:r>
              <a:rPr lang="en-US" sz="5400" i="1" dirty="0" err="1">
                <a:solidFill>
                  <a:schemeClr val="bg1">
                    <a:lumMod val="95000"/>
                    <a:lumOff val="5000"/>
                  </a:schemeClr>
                </a:solidFill>
              </a:rPr>
              <a:t>Africaines</a:t>
            </a:r>
            <a:r>
              <a:rPr lang="en-US" sz="5400" i="1" dirty="0">
                <a:solidFill>
                  <a:schemeClr val="bg1">
                    <a:lumMod val="95000"/>
                    <a:lumOff val="5000"/>
                  </a:schemeClr>
                </a:solidFill>
              </a:rPr>
              <a:t>, </a:t>
            </a:r>
            <a:br>
              <a:rPr lang="en-US" sz="5400" i="1" dirty="0">
                <a:solidFill>
                  <a:schemeClr val="bg1">
                    <a:lumMod val="95000"/>
                    <a:lumOff val="5000"/>
                  </a:schemeClr>
                </a:solidFill>
              </a:rPr>
            </a:br>
            <a:r>
              <a:rPr lang="en-US" sz="5400" i="1" dirty="0">
                <a:solidFill>
                  <a:schemeClr val="bg1">
                    <a:lumMod val="95000"/>
                    <a:lumOff val="5000"/>
                  </a:schemeClr>
                </a:solidFill>
              </a:rPr>
              <a:t>…des femmes, </a:t>
            </a:r>
            <a:br>
              <a:rPr lang="en-US" sz="5400" i="1" dirty="0">
                <a:solidFill>
                  <a:schemeClr val="bg1">
                    <a:lumMod val="95000"/>
                    <a:lumOff val="5000"/>
                  </a:schemeClr>
                </a:solidFill>
              </a:rPr>
            </a:br>
            <a:r>
              <a:rPr lang="en-US" sz="5400" i="1" dirty="0">
                <a:solidFill>
                  <a:schemeClr val="bg1">
                    <a:lumMod val="95000"/>
                    <a:lumOff val="5000"/>
                  </a:schemeClr>
                </a:solidFill>
              </a:rPr>
              <a:t>…des femmes </a:t>
            </a:r>
            <a:r>
              <a:rPr lang="en-US" sz="5400" i="1" dirty="0" err="1">
                <a:solidFill>
                  <a:schemeClr val="bg1">
                    <a:lumMod val="95000"/>
                    <a:lumOff val="5000"/>
                  </a:schemeClr>
                </a:solidFill>
              </a:rPr>
              <a:t>noires</a:t>
            </a:r>
            <a:r>
              <a:rPr lang="en-US" sz="5400" i="1" dirty="0">
                <a:solidFill>
                  <a:schemeClr val="bg1">
                    <a:lumMod val="95000"/>
                    <a:lumOff val="5000"/>
                  </a:schemeClr>
                </a:solidFill>
              </a:rPr>
              <a:t> </a:t>
            </a:r>
            <a:br>
              <a:rPr lang="en-US" sz="5400" i="1" dirty="0">
                <a:solidFill>
                  <a:schemeClr val="bg1">
                    <a:lumMod val="95000"/>
                    <a:lumOff val="5000"/>
                  </a:schemeClr>
                </a:solidFill>
              </a:rPr>
            </a:br>
            <a:r>
              <a:rPr lang="en-US" sz="5400" i="1" dirty="0">
                <a:solidFill>
                  <a:schemeClr val="bg1">
                    <a:lumMod val="95000"/>
                    <a:lumOff val="5000"/>
                  </a:schemeClr>
                </a:solidFill>
              </a:rPr>
              <a:t>&amp; </a:t>
            </a:r>
            <a:r>
              <a:rPr lang="en-US" sz="5400" i="1" dirty="0" err="1">
                <a:solidFill>
                  <a:schemeClr val="bg1">
                    <a:lumMod val="95000"/>
                    <a:lumOff val="5000"/>
                  </a:schemeClr>
                </a:solidFill>
              </a:rPr>
              <a:t>métisses</a:t>
            </a:r>
            <a:r>
              <a:rPr lang="en-US" sz="5400" i="1" dirty="0">
                <a:solidFill>
                  <a:schemeClr val="bg1">
                    <a:lumMod val="95000"/>
                    <a:lumOff val="5000"/>
                  </a:schemeClr>
                </a:solidFill>
              </a:rPr>
              <a:t>.</a:t>
            </a:r>
          </a:p>
        </p:txBody>
      </p:sp>
    </p:spTree>
    <p:extLst>
      <p:ext uri="{BB962C8B-B14F-4D97-AF65-F5344CB8AC3E}">
        <p14:creationId xmlns:p14="http://schemas.microsoft.com/office/powerpoint/2010/main" val="2623611039"/>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DA2F6FB-B5E7-47BD-A3E8-A9CC6F3B0B1A}"/>
              </a:ext>
            </a:extLst>
          </p:cNvPr>
          <p:cNvSpPr>
            <a:spLocks noGrp="1"/>
          </p:cNvSpPr>
          <p:nvPr>
            <p:ph type="title"/>
          </p:nvPr>
        </p:nvSpPr>
        <p:spPr>
          <a:xfrm>
            <a:off x="838200" y="1770611"/>
            <a:ext cx="10515600" cy="1658389"/>
          </a:xfrm>
        </p:spPr>
        <p:txBody>
          <a:bodyPr>
            <a:normAutofit/>
          </a:bodyPr>
          <a:lstStyle/>
          <a:p>
            <a:pPr algn="just"/>
            <a:r>
              <a:rPr lang="fr-FR" sz="2800" dirty="0">
                <a:solidFill>
                  <a:schemeClr val="bg1"/>
                </a:solidFill>
              </a:rPr>
              <a:t>Le paysan africain, qui depuis des millénaires, vit avec les saisons, dont l'idéal de vie est d'être en harmonie avec la nature, ne connaît que l'éternel recommencement du temps rythmé par la répétition sans fin des mêmes gestes et des mêmes paroles. »</a:t>
            </a:r>
            <a:endParaRPr lang="fr-FR" sz="4000" dirty="0">
              <a:solidFill>
                <a:schemeClr val="bg1"/>
              </a:solidFill>
            </a:endParaRPr>
          </a:p>
        </p:txBody>
      </p:sp>
      <p:sp>
        <p:nvSpPr>
          <p:cNvPr id="3" name="Espace réservé du contenu 2">
            <a:extLst>
              <a:ext uri="{FF2B5EF4-FFF2-40B4-BE49-F238E27FC236}">
                <a16:creationId xmlns:a16="http://schemas.microsoft.com/office/drawing/2014/main" id="{B591E0C5-032D-4414-B8D5-1A034CD8A077}"/>
              </a:ext>
            </a:extLst>
          </p:cNvPr>
          <p:cNvSpPr>
            <a:spLocks noGrp="1"/>
          </p:cNvSpPr>
          <p:nvPr>
            <p:ph idx="1"/>
          </p:nvPr>
        </p:nvSpPr>
        <p:spPr>
          <a:xfrm>
            <a:off x="838200" y="5913717"/>
            <a:ext cx="10515600" cy="791285"/>
          </a:xfrm>
        </p:spPr>
        <p:txBody>
          <a:bodyPr>
            <a:normAutofit/>
          </a:bodyPr>
          <a:lstStyle/>
          <a:p>
            <a:pPr marL="0" indent="0">
              <a:buNone/>
            </a:pPr>
            <a:r>
              <a:rPr lang="fr-FR" sz="2400" dirty="0">
                <a:solidFill>
                  <a:schemeClr val="bg1"/>
                </a:solidFill>
                <a:hlinkClick r:id="rId3">
                  <a:extLst>
                    <a:ext uri="{A12FA001-AC4F-418D-AE19-62706E023703}">
                      <ahyp:hlinkClr xmlns:ahyp="http://schemas.microsoft.com/office/drawing/2018/hyperlinkcolor" val="tx"/>
                    </a:ext>
                  </a:extLst>
                </a:hlinkClick>
              </a:rPr>
              <a:t>Discours du Président de la République</a:t>
            </a:r>
            <a:r>
              <a:rPr lang="fr-FR" sz="2400" dirty="0">
                <a:solidFill>
                  <a:schemeClr val="bg1"/>
                </a:solidFill>
              </a:rPr>
              <a:t> Nicolas Sarkozy à Dakar (26 juillet 2007), rédigé par son conseiller spécial, Henri </a:t>
            </a:r>
            <a:r>
              <a:rPr lang="fr-FR" sz="2400" dirty="0" err="1">
                <a:solidFill>
                  <a:schemeClr val="bg1"/>
                </a:solidFill>
              </a:rPr>
              <a:t>Guaino</a:t>
            </a:r>
            <a:r>
              <a:rPr lang="fr-FR" sz="2400" dirty="0">
                <a:solidFill>
                  <a:schemeClr val="bg1"/>
                </a:solidFill>
              </a:rPr>
              <a:t>.</a:t>
            </a:r>
          </a:p>
        </p:txBody>
      </p:sp>
      <p:sp>
        <p:nvSpPr>
          <p:cNvPr id="4" name="ZoneTexte 3">
            <a:extLst>
              <a:ext uri="{FF2B5EF4-FFF2-40B4-BE49-F238E27FC236}">
                <a16:creationId xmlns:a16="http://schemas.microsoft.com/office/drawing/2014/main" id="{40AC32B2-3887-4420-9BD1-97139CA04862}"/>
              </a:ext>
            </a:extLst>
          </p:cNvPr>
          <p:cNvSpPr txBox="1"/>
          <p:nvPr/>
        </p:nvSpPr>
        <p:spPr>
          <a:xfrm>
            <a:off x="838200" y="548640"/>
            <a:ext cx="10515600" cy="1323439"/>
          </a:xfrm>
          <a:prstGeom prst="rect">
            <a:avLst/>
          </a:prstGeom>
          <a:noFill/>
        </p:spPr>
        <p:txBody>
          <a:bodyPr wrap="square" rtlCol="0">
            <a:spAutoFit/>
          </a:bodyPr>
          <a:lstStyle/>
          <a:p>
            <a:r>
              <a:rPr lang="fr-FR" sz="4000" dirty="0">
                <a:solidFill>
                  <a:schemeClr val="bg1"/>
                </a:solidFill>
              </a:rPr>
              <a:t>«</a:t>
            </a:r>
            <a:r>
              <a:rPr lang="fr-FR" sz="3200" dirty="0">
                <a:solidFill>
                  <a:schemeClr val="bg1"/>
                </a:solidFill>
              </a:rPr>
              <a:t> </a:t>
            </a:r>
            <a:r>
              <a:rPr lang="fr-FR" sz="4000" dirty="0">
                <a:solidFill>
                  <a:schemeClr val="bg1"/>
                </a:solidFill>
              </a:rPr>
              <a:t>Le drame de l'Afrique, c'est que </a:t>
            </a:r>
            <a:r>
              <a:rPr lang="fr-FR" sz="4000" b="1" dirty="0">
                <a:solidFill>
                  <a:schemeClr val="bg1"/>
                </a:solidFill>
              </a:rPr>
              <a:t>l'homme africain n'est pas assez entré dans l'histoire</a:t>
            </a:r>
            <a:r>
              <a:rPr lang="fr-FR" sz="4000" dirty="0">
                <a:solidFill>
                  <a:schemeClr val="bg1"/>
                </a:solidFill>
              </a:rPr>
              <a:t>.</a:t>
            </a:r>
          </a:p>
        </p:txBody>
      </p:sp>
      <p:pic>
        <p:nvPicPr>
          <p:cNvPr id="6" name="Image 5" descr="Une image contenant personne, homme, avant, complet&#10;&#10;Description générée automatiquement">
            <a:extLst>
              <a:ext uri="{FF2B5EF4-FFF2-40B4-BE49-F238E27FC236}">
                <a16:creationId xmlns:a16="http://schemas.microsoft.com/office/drawing/2014/main" id="{00EAD69C-4CC8-4139-B82A-9F6ADCCC4E5E}"/>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068147" y="3372715"/>
            <a:ext cx="3060441" cy="2526492"/>
          </a:xfrm>
          <a:prstGeom prst="rect">
            <a:avLst/>
          </a:prstGeom>
        </p:spPr>
      </p:pic>
    </p:spTree>
    <p:extLst>
      <p:ext uri="{BB962C8B-B14F-4D97-AF65-F5344CB8AC3E}">
        <p14:creationId xmlns:p14="http://schemas.microsoft.com/office/powerpoint/2010/main" val="11655339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128C6D97-997A-41AC-904D-D5008EECF4D2}"/>
              </a:ext>
            </a:extLst>
          </p:cNvPr>
          <p:cNvSpPr>
            <a:spLocks noGrp="1"/>
          </p:cNvSpPr>
          <p:nvPr>
            <p:ph idx="1"/>
          </p:nvPr>
        </p:nvSpPr>
        <p:spPr>
          <a:xfrm>
            <a:off x="670249" y="547331"/>
            <a:ext cx="10515600" cy="4351338"/>
          </a:xfrm>
        </p:spPr>
        <p:txBody>
          <a:bodyPr/>
          <a:lstStyle/>
          <a:p>
            <a:pPr marL="0" indent="0" algn="ctr">
              <a:buNone/>
            </a:pPr>
            <a:r>
              <a:rPr lang="fr-FR" sz="4800" b="1" dirty="0"/>
              <a:t>L’Afrique a une histoire…</a:t>
            </a:r>
            <a:endParaRPr lang="fr-FR" sz="3600" dirty="0"/>
          </a:p>
          <a:p>
            <a:endParaRPr lang="fr-FR" dirty="0"/>
          </a:p>
        </p:txBody>
      </p:sp>
      <p:pic>
        <p:nvPicPr>
          <p:cNvPr id="5" name="Image 4" descr="Une image contenant capture d’écran, dessin&#10;&#10;Description générée automatiquement">
            <a:extLst>
              <a:ext uri="{FF2B5EF4-FFF2-40B4-BE49-F238E27FC236}">
                <a16:creationId xmlns:a16="http://schemas.microsoft.com/office/drawing/2014/main" id="{5DC7B776-24E9-4F57-B375-EA8E5C1E65A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2390" y="1548719"/>
            <a:ext cx="3095526" cy="4761949"/>
          </a:xfrm>
          <a:prstGeom prst="rect">
            <a:avLst/>
          </a:prstGeom>
        </p:spPr>
      </p:pic>
      <p:pic>
        <p:nvPicPr>
          <p:cNvPr id="4" name="Image 3">
            <a:extLst>
              <a:ext uri="{FF2B5EF4-FFF2-40B4-BE49-F238E27FC236}">
                <a16:creationId xmlns:a16="http://schemas.microsoft.com/office/drawing/2014/main" id="{AF9FD49C-2FB0-4F24-8CED-93F8AD433F5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877020" y="4083651"/>
            <a:ext cx="4045332" cy="2104708"/>
          </a:xfrm>
          <a:prstGeom prst="rect">
            <a:avLst/>
          </a:prstGeom>
        </p:spPr>
      </p:pic>
      <p:pic>
        <p:nvPicPr>
          <p:cNvPr id="6" name="Image 5">
            <a:extLst>
              <a:ext uri="{FF2B5EF4-FFF2-40B4-BE49-F238E27FC236}">
                <a16:creationId xmlns:a16="http://schemas.microsoft.com/office/drawing/2014/main" id="{3E442E93-A5A4-4FC4-9EB7-8B3231AFB99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877020" y="1511798"/>
            <a:ext cx="4052590" cy="2309297"/>
          </a:xfrm>
          <a:prstGeom prst="rect">
            <a:avLst/>
          </a:prstGeom>
        </p:spPr>
      </p:pic>
      <p:sp>
        <p:nvSpPr>
          <p:cNvPr id="7" name="ZoneTexte 6">
            <a:extLst>
              <a:ext uri="{FF2B5EF4-FFF2-40B4-BE49-F238E27FC236}">
                <a16:creationId xmlns:a16="http://schemas.microsoft.com/office/drawing/2014/main" id="{51F53F57-3609-4DB0-8D77-B8408A3E4AEA}"/>
              </a:ext>
            </a:extLst>
          </p:cNvPr>
          <p:cNvSpPr txBox="1"/>
          <p:nvPr/>
        </p:nvSpPr>
        <p:spPr>
          <a:xfrm>
            <a:off x="4087125" y="4958337"/>
            <a:ext cx="3789895" cy="646331"/>
          </a:xfrm>
          <a:prstGeom prst="rect">
            <a:avLst/>
          </a:prstGeom>
          <a:noFill/>
        </p:spPr>
        <p:txBody>
          <a:bodyPr wrap="square" rtlCol="0">
            <a:spAutoFit/>
          </a:bodyPr>
          <a:lstStyle/>
          <a:p>
            <a:pPr algn="r"/>
            <a:r>
              <a:rPr lang="fr-FR" i="1" dirty="0">
                <a:solidFill>
                  <a:schemeClr val="tx2"/>
                </a:solidFill>
                <a:hlinkClick r:id="rId6">
                  <a:extLst>
                    <a:ext uri="{A12FA001-AC4F-418D-AE19-62706E023703}">
                      <ahyp:hlinkClr xmlns:ahyp="http://schemas.microsoft.com/office/drawing/2018/hyperlinkcolor" val="tx"/>
                    </a:ext>
                  </a:extLst>
                </a:hlinkClick>
              </a:rPr>
              <a:t>Histoire générale de l’Afrique</a:t>
            </a:r>
            <a:r>
              <a:rPr lang="fr-FR" dirty="0"/>
              <a:t>, UNESCO, 1980-1999, en 8 volumes.</a:t>
            </a:r>
          </a:p>
        </p:txBody>
      </p:sp>
      <p:sp>
        <p:nvSpPr>
          <p:cNvPr id="8" name="Titre 1">
            <a:extLst>
              <a:ext uri="{FF2B5EF4-FFF2-40B4-BE49-F238E27FC236}">
                <a16:creationId xmlns:a16="http://schemas.microsoft.com/office/drawing/2014/main" id="{3EEA117D-BBDB-4CBF-972F-4EE8FD72B161}"/>
              </a:ext>
            </a:extLst>
          </p:cNvPr>
          <p:cNvSpPr>
            <a:spLocks noGrp="1"/>
          </p:cNvSpPr>
          <p:nvPr>
            <p:ph type="title"/>
          </p:nvPr>
        </p:nvSpPr>
        <p:spPr>
          <a:xfrm>
            <a:off x="4669490" y="2060331"/>
            <a:ext cx="3095526" cy="606115"/>
          </a:xfrm>
        </p:spPr>
        <p:txBody>
          <a:bodyPr vert="horz" lIns="91440" tIns="45720" rIns="91440" bIns="45720" rtlCol="0" anchor="b">
            <a:noAutofit/>
          </a:bodyPr>
          <a:lstStyle/>
          <a:p>
            <a:pPr algn="r"/>
            <a:r>
              <a:rPr lang="en-US" sz="1800" i="1" dirty="0"/>
              <a:t>Cambridge History of Africa</a:t>
            </a:r>
            <a:r>
              <a:rPr lang="en-US" sz="1800" dirty="0"/>
              <a:t>, </a:t>
            </a:r>
            <a:br>
              <a:rPr lang="en-US" sz="1800" dirty="0"/>
            </a:br>
            <a:r>
              <a:rPr lang="en-US" sz="1800" dirty="0"/>
              <a:t>1975-1986, </a:t>
            </a:r>
            <a:r>
              <a:rPr lang="en-US" sz="1800" dirty="0" err="1"/>
              <a:t>en</a:t>
            </a:r>
            <a:r>
              <a:rPr lang="en-US" sz="1800" dirty="0"/>
              <a:t> 8 volumes.</a:t>
            </a:r>
          </a:p>
        </p:txBody>
      </p:sp>
      <p:sp>
        <p:nvSpPr>
          <p:cNvPr id="9" name="Rectangle 8">
            <a:extLst>
              <a:ext uri="{FF2B5EF4-FFF2-40B4-BE49-F238E27FC236}">
                <a16:creationId xmlns:a16="http://schemas.microsoft.com/office/drawing/2014/main" id="{03105223-ED3C-4F4C-A532-53F94FC46074}"/>
              </a:ext>
            </a:extLst>
          </p:cNvPr>
          <p:cNvSpPr/>
          <p:nvPr/>
        </p:nvSpPr>
        <p:spPr>
          <a:xfrm>
            <a:off x="3662777" y="3335484"/>
            <a:ext cx="3903945" cy="646331"/>
          </a:xfrm>
          <a:prstGeom prst="rect">
            <a:avLst/>
          </a:prstGeom>
        </p:spPr>
        <p:txBody>
          <a:bodyPr wrap="square">
            <a:spAutoFit/>
          </a:bodyPr>
          <a:lstStyle/>
          <a:p>
            <a:r>
              <a:rPr lang="fr-FR" i="1" dirty="0"/>
              <a:t>L'Afrique de Sarkozy. Un déni d'histoire</a:t>
            </a:r>
            <a:r>
              <a:rPr lang="fr-FR" dirty="0"/>
              <a:t>, Jean-Pierre Chrétien </a:t>
            </a:r>
            <a:r>
              <a:rPr lang="fr-FR" dirty="0" err="1"/>
              <a:t>ed</a:t>
            </a:r>
            <a:r>
              <a:rPr lang="fr-FR" dirty="0"/>
              <a:t>., 2008.</a:t>
            </a:r>
          </a:p>
        </p:txBody>
      </p:sp>
    </p:spTree>
    <p:extLst>
      <p:ext uri="{BB962C8B-B14F-4D97-AF65-F5344CB8AC3E}">
        <p14:creationId xmlns:p14="http://schemas.microsoft.com/office/powerpoint/2010/main" val="10540718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A4B2140-7217-4031-B16C-DF24DDF0B9BF}"/>
              </a:ext>
            </a:extLst>
          </p:cNvPr>
          <p:cNvSpPr>
            <a:spLocks noGrp="1"/>
          </p:cNvSpPr>
          <p:nvPr>
            <p:ph type="title"/>
          </p:nvPr>
        </p:nvSpPr>
        <p:spPr>
          <a:xfrm>
            <a:off x="6936199" y="412359"/>
            <a:ext cx="4645250" cy="2889114"/>
          </a:xfrm>
        </p:spPr>
        <p:txBody>
          <a:bodyPr vert="horz" lIns="91440" tIns="45720" rIns="91440" bIns="45720" rtlCol="0" anchor="b">
            <a:normAutofit fontScale="90000"/>
          </a:bodyPr>
          <a:lstStyle/>
          <a:p>
            <a:pPr algn="ctr"/>
            <a:r>
              <a:rPr lang="en-US" sz="3600" b="1" dirty="0" err="1"/>
              <a:t>Création</a:t>
            </a:r>
            <a:r>
              <a:rPr lang="en-US" sz="3600" b="1" dirty="0"/>
              <a:t> de la </a:t>
            </a:r>
            <a:r>
              <a:rPr lang="en-US" sz="3600" b="1" dirty="0" err="1"/>
              <a:t>chaire</a:t>
            </a:r>
            <a:r>
              <a:rPr lang="en-US" sz="3600" b="1" dirty="0"/>
              <a:t> </a:t>
            </a:r>
            <a:r>
              <a:rPr lang="en-US" sz="3600" b="1" dirty="0" err="1"/>
              <a:t>d’histoire</a:t>
            </a:r>
            <a:r>
              <a:rPr lang="en-US" sz="3600" b="1" dirty="0"/>
              <a:t> et </a:t>
            </a:r>
            <a:r>
              <a:rPr lang="en-US" sz="3600" b="1" dirty="0" err="1"/>
              <a:t>d’archéologie</a:t>
            </a:r>
            <a:r>
              <a:rPr lang="en-US" sz="3600" b="1" dirty="0"/>
              <a:t> des </a:t>
            </a:r>
            <a:r>
              <a:rPr lang="en-US" sz="3600" b="1" dirty="0" err="1"/>
              <a:t>mondes</a:t>
            </a:r>
            <a:r>
              <a:rPr lang="en-US" sz="3600" b="1" dirty="0"/>
              <a:t> </a:t>
            </a:r>
            <a:r>
              <a:rPr lang="en-US" sz="3600" b="1" dirty="0" err="1"/>
              <a:t>africains</a:t>
            </a:r>
            <a:r>
              <a:rPr lang="en-US" sz="3600" b="1" dirty="0"/>
              <a:t> au Collège de France</a:t>
            </a:r>
            <a:br>
              <a:rPr lang="en-US" sz="3600" b="1" dirty="0"/>
            </a:br>
            <a:r>
              <a:rPr lang="en-US" sz="3600" b="1" dirty="0"/>
              <a:t>François-Xavier </a:t>
            </a:r>
            <a:r>
              <a:rPr lang="en-US" sz="3600" b="1" dirty="0" err="1"/>
              <a:t>Fauvelle</a:t>
            </a:r>
            <a:br>
              <a:rPr lang="en-US" sz="2900" dirty="0"/>
            </a:br>
            <a:r>
              <a:rPr lang="en-US" sz="2900" dirty="0"/>
              <a:t>- </a:t>
            </a:r>
            <a:r>
              <a:rPr lang="en-US" sz="2900" dirty="0">
                <a:hlinkClick r:id="rId3">
                  <a:extLst>
                    <a:ext uri="{A12FA001-AC4F-418D-AE19-62706E023703}">
                      <ahyp:hlinkClr xmlns:ahyp="http://schemas.microsoft.com/office/drawing/2018/hyperlinkcolor" val="tx"/>
                    </a:ext>
                  </a:extLst>
                </a:hlinkClick>
              </a:rPr>
              <a:t>séance </a:t>
            </a:r>
            <a:r>
              <a:rPr lang="en-US" sz="2900" dirty="0" err="1">
                <a:hlinkClick r:id="rId3">
                  <a:extLst>
                    <a:ext uri="{A12FA001-AC4F-418D-AE19-62706E023703}">
                      <ahyp:hlinkClr xmlns:ahyp="http://schemas.microsoft.com/office/drawing/2018/hyperlinkcolor" val="tx"/>
                    </a:ext>
                  </a:extLst>
                </a:hlinkClick>
              </a:rPr>
              <a:t>inaugurale</a:t>
            </a:r>
            <a:r>
              <a:rPr lang="en-US" sz="2900" dirty="0"/>
              <a:t> le 3 </a:t>
            </a:r>
            <a:r>
              <a:rPr lang="en-US" sz="2900" dirty="0" err="1"/>
              <a:t>octobre</a:t>
            </a:r>
            <a:r>
              <a:rPr lang="en-US" sz="2900" dirty="0"/>
              <a:t> 2019 -</a:t>
            </a:r>
          </a:p>
        </p:txBody>
      </p:sp>
      <p:sp>
        <p:nvSpPr>
          <p:cNvPr id="10" name="Freeform: Shape 9">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Espace réservé du contenu 4" descr="Une image contenant personne, homme, table, complet&#10;&#10;Description générée automatiquement">
            <a:extLst>
              <a:ext uri="{FF2B5EF4-FFF2-40B4-BE49-F238E27FC236}">
                <a16:creationId xmlns:a16="http://schemas.microsoft.com/office/drawing/2014/main" id="{2D6ABB3C-EDC7-46BE-B657-F03A8580EBA3}"/>
              </a:ext>
            </a:extLst>
          </p:cNvPr>
          <p:cNvPicPr>
            <a:picLocks noGrp="1" noChangeAspect="1"/>
          </p:cNvPicPr>
          <p:nvPr>
            <p:ph idx="1"/>
          </p:nvPr>
        </p:nvPicPr>
        <p:blipFill rotWithShape="1">
          <a:blip r:embed="rId4" cstate="screen">
            <a:extLst>
              <a:ext uri="{28A0092B-C50C-407E-A947-70E740481C1C}">
                <a14:useLocalDpi xmlns:a14="http://schemas.microsoft.com/office/drawing/2010/main"/>
              </a:ext>
            </a:extLst>
          </a:blip>
          <a:srcRect b="-1"/>
          <a:stretch/>
        </p:blipFill>
        <p:spPr>
          <a:xfrm>
            <a:off x="20" y="10"/>
            <a:ext cx="6024134" cy="685799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pic>
        <p:nvPicPr>
          <p:cNvPr id="7" name="Image 6" descr="Une image contenant texte&#10;&#10;Description générée automatiquement">
            <a:hlinkClick r:id="rId5" tooltip="L’Afrique ancienne. De l’Acacus au Zimbabwe. 20 000 avant notre ère - XVIIe siècle sous la direction de François-Xavier Fauvelle chez Belin, coll. &quot;Mondes anciens&quot;, 2018"/>
            <a:extLst>
              <a:ext uri="{FF2B5EF4-FFF2-40B4-BE49-F238E27FC236}">
                <a16:creationId xmlns:a16="http://schemas.microsoft.com/office/drawing/2014/main" id="{C98181BE-BBB8-427E-BF4D-B22D5EE2708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804941" y="3556528"/>
            <a:ext cx="1955004" cy="2777365"/>
          </a:xfrm>
          <a:prstGeom prst="rect">
            <a:avLst/>
          </a:prstGeom>
        </p:spPr>
      </p:pic>
      <p:pic>
        <p:nvPicPr>
          <p:cNvPr id="9" name="Image 8">
            <a:hlinkClick r:id="rId7" tooltip="Le rhinocéros d’or. Histoires du Moyen Âge africain de François-Xavier Fauvelle-Aymar chez Alma éditeur"/>
            <a:extLst>
              <a:ext uri="{FF2B5EF4-FFF2-40B4-BE49-F238E27FC236}">
                <a16:creationId xmlns:a16="http://schemas.microsoft.com/office/drawing/2014/main" id="{A0AB86F8-DA2D-4770-B9FF-A167426E42B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885563" y="3556528"/>
            <a:ext cx="2167700" cy="2777366"/>
          </a:xfrm>
          <a:prstGeom prst="rect">
            <a:avLst/>
          </a:prstGeom>
        </p:spPr>
      </p:pic>
      <p:pic>
        <p:nvPicPr>
          <p:cNvPr id="12" name="Image 11" descr="Une image contenant homme&#10;&#10;Description générée automatiquement">
            <a:hlinkClick r:id="rId9" tooltip="Atlas historique de l’Afrique. De la préhistoire à nos jours sous la direction de François-Xavier Fauvelle et Isabelle Surun aux éditions Autrement"/>
            <a:extLst>
              <a:ext uri="{FF2B5EF4-FFF2-40B4-BE49-F238E27FC236}">
                <a16:creationId xmlns:a16="http://schemas.microsoft.com/office/drawing/2014/main" id="{7F64E140-3EBB-4EF1-B7BE-F8657154F19F}"/>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0178880" y="3556527"/>
            <a:ext cx="1913295" cy="2777365"/>
          </a:xfrm>
          <a:prstGeom prst="rect">
            <a:avLst/>
          </a:prstGeom>
        </p:spPr>
      </p:pic>
    </p:spTree>
    <p:extLst>
      <p:ext uri="{BB962C8B-B14F-4D97-AF65-F5344CB8AC3E}">
        <p14:creationId xmlns:p14="http://schemas.microsoft.com/office/powerpoint/2010/main" val="3421907418"/>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path path="circle">
            <a:fillToRect l="50000" t="50000" r="50000" b="50000"/>
          </a:path>
        </a:gradFill>
        <a:effectLst/>
      </p:bgPr>
    </p:bg>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99AE2756-0FC4-4155-83E7-58AAAB63E7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5689"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247AB924-1B87-43FC-B7C7-B112D5C51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AF95C7A-89AC-49D3-8804-058E5509CB88}"/>
              </a:ext>
            </a:extLst>
          </p:cNvPr>
          <p:cNvSpPr>
            <a:spLocks noGrp="1"/>
          </p:cNvSpPr>
          <p:nvPr>
            <p:ph type="title"/>
          </p:nvPr>
        </p:nvSpPr>
        <p:spPr>
          <a:xfrm>
            <a:off x="527538" y="4756638"/>
            <a:ext cx="11139854" cy="930447"/>
          </a:xfrm>
        </p:spPr>
        <p:txBody>
          <a:bodyPr vert="horz" lIns="91440" tIns="45720" rIns="91440" bIns="45720" rtlCol="0" anchor="b">
            <a:normAutofit/>
          </a:bodyPr>
          <a:lstStyle/>
          <a:p>
            <a:pPr algn="ctr"/>
            <a:r>
              <a:rPr lang="en-US" sz="3800" b="1" dirty="0">
                <a:solidFill>
                  <a:srgbClr val="FFFFFF"/>
                </a:solidFill>
              </a:rPr>
              <a:t>Les </a:t>
            </a:r>
            <a:r>
              <a:rPr lang="en-US" sz="3800" b="1" dirty="0" err="1">
                <a:solidFill>
                  <a:srgbClr val="FFFFFF"/>
                </a:solidFill>
              </a:rPr>
              <a:t>Africaines</a:t>
            </a:r>
            <a:r>
              <a:rPr lang="en-US" sz="3800" b="1" dirty="0">
                <a:solidFill>
                  <a:srgbClr val="FFFFFF"/>
                </a:solidFill>
              </a:rPr>
              <a:t>, </a:t>
            </a:r>
            <a:r>
              <a:rPr lang="en-US" sz="3800" b="1" dirty="0" err="1">
                <a:solidFill>
                  <a:srgbClr val="FFFFFF"/>
                </a:solidFill>
              </a:rPr>
              <a:t>aussi</a:t>
            </a:r>
            <a:r>
              <a:rPr lang="en-US" sz="3800" b="1" dirty="0">
                <a:solidFill>
                  <a:srgbClr val="FFFFFF"/>
                </a:solidFill>
              </a:rPr>
              <a:t>, </a:t>
            </a:r>
            <a:r>
              <a:rPr lang="en-US" sz="3800" b="1" dirty="0" err="1">
                <a:solidFill>
                  <a:srgbClr val="FFFFFF"/>
                </a:solidFill>
              </a:rPr>
              <a:t>ont</a:t>
            </a:r>
            <a:r>
              <a:rPr lang="en-US" sz="3800" b="1" dirty="0">
                <a:solidFill>
                  <a:srgbClr val="FFFFFF"/>
                </a:solidFill>
              </a:rPr>
              <a:t> </a:t>
            </a:r>
            <a:r>
              <a:rPr lang="en-US" sz="3800" b="1" dirty="0" err="1">
                <a:solidFill>
                  <a:srgbClr val="FFFFFF"/>
                </a:solidFill>
              </a:rPr>
              <a:t>une</a:t>
            </a:r>
            <a:r>
              <a:rPr lang="en-US" sz="3800" b="1" dirty="0">
                <a:solidFill>
                  <a:srgbClr val="FFFFFF"/>
                </a:solidFill>
              </a:rPr>
              <a:t> </a:t>
            </a:r>
            <a:r>
              <a:rPr lang="en-US" sz="3800" b="1" dirty="0" err="1">
                <a:solidFill>
                  <a:srgbClr val="FFFFFF"/>
                </a:solidFill>
              </a:rPr>
              <a:t>histoire</a:t>
            </a:r>
            <a:r>
              <a:rPr lang="en-US" sz="3800" b="1" dirty="0">
                <a:solidFill>
                  <a:srgbClr val="FFFFFF"/>
                </a:solidFill>
              </a:rPr>
              <a:t>…</a:t>
            </a:r>
          </a:p>
        </p:txBody>
      </p:sp>
      <p:pic>
        <p:nvPicPr>
          <p:cNvPr id="9" name="Image 8" descr="Une image contenant personne, homme, intérieur, signe&#10;&#10;Description générée automatiquement">
            <a:extLst>
              <a:ext uri="{FF2B5EF4-FFF2-40B4-BE49-F238E27FC236}">
                <a16:creationId xmlns:a16="http://schemas.microsoft.com/office/drawing/2014/main" id="{C2FA0C0B-C287-4BC8-B7BE-F3EB3E7321C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586" y="307731"/>
            <a:ext cx="2508517" cy="3997637"/>
          </a:xfrm>
          <a:prstGeom prst="rect">
            <a:avLst/>
          </a:prstGeom>
        </p:spPr>
      </p:pic>
      <p:pic>
        <p:nvPicPr>
          <p:cNvPr id="5" name="Image 4" descr="Une image contenant personne, gens, homme, femme&#10;&#10;Description générée automatiquement">
            <a:extLst>
              <a:ext uri="{FF2B5EF4-FFF2-40B4-BE49-F238E27FC236}">
                <a16:creationId xmlns:a16="http://schemas.microsoft.com/office/drawing/2014/main" id="{EDC5CB47-D9A5-493E-A94F-8E5E1CD8362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98162" y="307731"/>
            <a:ext cx="2608458" cy="3997637"/>
          </a:xfrm>
          <a:prstGeom prst="rect">
            <a:avLst/>
          </a:prstGeom>
        </p:spPr>
      </p:pic>
      <p:cxnSp>
        <p:nvCxnSpPr>
          <p:cNvPr id="18" name="Straight Connector 17">
            <a:extLst>
              <a:ext uri="{FF2B5EF4-FFF2-40B4-BE49-F238E27FC236}">
                <a16:creationId xmlns:a16="http://schemas.microsoft.com/office/drawing/2014/main" id="{818DC98F-4057-4645-B948-F604F39A9C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53400"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DAD2B705-4A9B-408D-AA80-4F41045E09D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4" name="Image 3" descr="Une image contenant assis, avant, homme, femme&#10;&#10;Description générée automatiquement">
            <a:extLst>
              <a:ext uri="{FF2B5EF4-FFF2-40B4-BE49-F238E27FC236}">
                <a16:creationId xmlns:a16="http://schemas.microsoft.com/office/drawing/2014/main" id="{FCECEB2D-030D-42A2-9C8D-E2A9C58969C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714742" y="321954"/>
            <a:ext cx="2647933" cy="3983413"/>
          </a:xfrm>
          <a:prstGeom prst="rect">
            <a:avLst/>
          </a:prstGeom>
        </p:spPr>
      </p:pic>
    </p:spTree>
    <p:extLst>
      <p:ext uri="{BB962C8B-B14F-4D97-AF65-F5344CB8AC3E}">
        <p14:creationId xmlns:p14="http://schemas.microsoft.com/office/powerpoint/2010/main" val="38734372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path path="circle">
            <a:fillToRect l="50000" t="50000" r="50000" b="50000"/>
          </a:path>
        </a:gradFill>
        <a:effectLst/>
      </p:bgPr>
    </p:bg>
    <p:spTree>
      <p:nvGrpSpPr>
        <p:cNvPr id="1" name=""/>
        <p:cNvGrpSpPr/>
        <p:nvPr/>
      </p:nvGrpSpPr>
      <p:grpSpPr>
        <a:xfrm>
          <a:off x="0" y="0"/>
          <a:ext cx="0" cy="0"/>
          <a:chOff x="0" y="0"/>
          <a:chExt cx="0" cy="0"/>
        </a:xfrm>
      </p:grpSpPr>
      <p:cxnSp>
        <p:nvCxnSpPr>
          <p:cNvPr id="16" name="Straight Connector 15">
            <a:extLst>
              <a:ext uri="{FF2B5EF4-FFF2-40B4-BE49-F238E27FC236}">
                <a16:creationId xmlns:a16="http://schemas.microsoft.com/office/drawing/2014/main" id="{DFDA47BC-3069-47F5-8257-24B3B1F76A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129276"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11" name="Image 10" descr="Une image contenant texte&#10;&#10;Description générée automatiquement">
            <a:extLst>
              <a:ext uri="{FF2B5EF4-FFF2-40B4-BE49-F238E27FC236}">
                <a16:creationId xmlns:a16="http://schemas.microsoft.com/office/drawing/2014/main" id="{0BC717A8-4903-46F3-9382-344EFC22E1F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26786" y="307731"/>
            <a:ext cx="2508517" cy="3997637"/>
          </a:xfrm>
          <a:prstGeom prst="rect">
            <a:avLst/>
          </a:prstGeom>
        </p:spPr>
      </p:pic>
      <p:sp>
        <p:nvSpPr>
          <p:cNvPr id="18" name="Rectangle 17">
            <a:extLst>
              <a:ext uri="{FF2B5EF4-FFF2-40B4-BE49-F238E27FC236}">
                <a16:creationId xmlns:a16="http://schemas.microsoft.com/office/drawing/2014/main" id="{7AE95D8F-9825-4222-8846-E3461598C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AE9721F2-3168-4292-A1E3-F89C239A4B6E}"/>
              </a:ext>
            </a:extLst>
          </p:cNvPr>
          <p:cNvSpPr>
            <a:spLocks noGrp="1"/>
          </p:cNvSpPr>
          <p:nvPr>
            <p:ph type="title"/>
          </p:nvPr>
        </p:nvSpPr>
        <p:spPr>
          <a:xfrm>
            <a:off x="527538" y="4756638"/>
            <a:ext cx="11139854" cy="930447"/>
          </a:xfrm>
        </p:spPr>
        <p:txBody>
          <a:bodyPr vert="horz" lIns="91440" tIns="45720" rIns="91440" bIns="45720" rtlCol="0" anchor="b">
            <a:normAutofit/>
          </a:bodyPr>
          <a:lstStyle/>
          <a:p>
            <a:pPr algn="ctr"/>
            <a:r>
              <a:rPr lang="en-US" sz="3000" dirty="0">
                <a:solidFill>
                  <a:srgbClr val="FFFFFF"/>
                </a:solidFill>
              </a:rPr>
              <a:t>Le </a:t>
            </a:r>
            <a:r>
              <a:rPr lang="en-US" sz="3000" dirty="0" err="1">
                <a:solidFill>
                  <a:srgbClr val="FFFFFF"/>
                </a:solidFill>
              </a:rPr>
              <a:t>métissage</a:t>
            </a:r>
            <a:r>
              <a:rPr lang="en-US" sz="3000" dirty="0">
                <a:solidFill>
                  <a:srgbClr val="FFFFFF"/>
                </a:solidFill>
              </a:rPr>
              <a:t>, </a:t>
            </a:r>
            <a:r>
              <a:rPr lang="en-US" sz="3000" dirty="0" err="1">
                <a:solidFill>
                  <a:srgbClr val="FFFFFF"/>
                </a:solidFill>
              </a:rPr>
              <a:t>objet</a:t>
            </a:r>
            <a:r>
              <a:rPr lang="en-US" sz="3000" dirty="0">
                <a:solidFill>
                  <a:srgbClr val="FFFFFF"/>
                </a:solidFill>
              </a:rPr>
              <a:t> </a:t>
            </a:r>
            <a:r>
              <a:rPr lang="en-US" sz="3000" dirty="0" err="1">
                <a:solidFill>
                  <a:srgbClr val="FFFFFF"/>
                </a:solidFill>
              </a:rPr>
              <a:t>d’étude</a:t>
            </a:r>
            <a:r>
              <a:rPr lang="en-US" sz="3000" dirty="0">
                <a:solidFill>
                  <a:srgbClr val="FFFFFF"/>
                </a:solidFill>
              </a:rPr>
              <a:t> </a:t>
            </a:r>
            <a:br>
              <a:rPr lang="en-US" sz="3000" dirty="0">
                <a:solidFill>
                  <a:srgbClr val="FFFFFF"/>
                </a:solidFill>
              </a:rPr>
            </a:br>
            <a:r>
              <a:rPr lang="en-US" sz="3000" dirty="0" err="1">
                <a:solidFill>
                  <a:srgbClr val="FFFFFF"/>
                </a:solidFill>
              </a:rPr>
              <a:t>en</a:t>
            </a:r>
            <a:r>
              <a:rPr lang="en-US" sz="3000" dirty="0">
                <a:solidFill>
                  <a:srgbClr val="FFFFFF"/>
                </a:solidFill>
              </a:rPr>
              <a:t> </a:t>
            </a:r>
            <a:r>
              <a:rPr lang="en-US" sz="3000" dirty="0" err="1">
                <a:solidFill>
                  <a:srgbClr val="FFFFFF"/>
                </a:solidFill>
              </a:rPr>
              <a:t>histoire</a:t>
            </a:r>
            <a:r>
              <a:rPr lang="en-US" sz="3000" dirty="0">
                <a:solidFill>
                  <a:srgbClr val="FFFFFF"/>
                </a:solidFill>
              </a:rPr>
              <a:t> &amp; </a:t>
            </a:r>
            <a:r>
              <a:rPr lang="en-US" sz="3000" dirty="0" err="1">
                <a:solidFill>
                  <a:srgbClr val="FFFFFF"/>
                </a:solidFill>
              </a:rPr>
              <a:t>en</a:t>
            </a:r>
            <a:r>
              <a:rPr lang="en-US" sz="3000" dirty="0">
                <a:solidFill>
                  <a:srgbClr val="FFFFFF"/>
                </a:solidFill>
              </a:rPr>
              <a:t> </a:t>
            </a:r>
            <a:r>
              <a:rPr lang="en-US" sz="3000" dirty="0" err="1">
                <a:solidFill>
                  <a:srgbClr val="FFFFFF"/>
                </a:solidFill>
              </a:rPr>
              <a:t>anthropologie</a:t>
            </a:r>
            <a:endParaRPr lang="en-US" sz="3000" dirty="0">
              <a:solidFill>
                <a:srgbClr val="FFFFFF"/>
              </a:solidFill>
            </a:endParaRPr>
          </a:p>
        </p:txBody>
      </p:sp>
      <p:pic>
        <p:nvPicPr>
          <p:cNvPr id="9" name="Image 8" descr="Une image contenant texte&#10;&#10;Description générée automatiquement">
            <a:extLst>
              <a:ext uri="{FF2B5EF4-FFF2-40B4-BE49-F238E27FC236}">
                <a16:creationId xmlns:a16="http://schemas.microsoft.com/office/drawing/2014/main" id="{6C417879-2429-4A57-88A7-8A8CB4F897D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0041" y="358218"/>
            <a:ext cx="2659472" cy="3896662"/>
          </a:xfrm>
          <a:prstGeom prst="rect">
            <a:avLst/>
          </a:prstGeom>
        </p:spPr>
      </p:pic>
      <p:pic>
        <p:nvPicPr>
          <p:cNvPr id="5" name="Image 4">
            <a:extLst>
              <a:ext uri="{FF2B5EF4-FFF2-40B4-BE49-F238E27FC236}">
                <a16:creationId xmlns:a16="http://schemas.microsoft.com/office/drawing/2014/main" id="{08286F68-83FA-4587-A82A-463F5168050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384208" y="307731"/>
            <a:ext cx="2458546" cy="3997637"/>
          </a:xfrm>
          <a:prstGeom prst="rect">
            <a:avLst/>
          </a:prstGeom>
        </p:spPr>
      </p:pic>
      <p:cxnSp>
        <p:nvCxnSpPr>
          <p:cNvPr id="20" name="Straight Connector 19">
            <a:extLst>
              <a:ext uri="{FF2B5EF4-FFF2-40B4-BE49-F238E27FC236}">
                <a16:creationId xmlns:a16="http://schemas.microsoft.com/office/drawing/2014/main" id="{942B920A-73AD-402A-8EEF-B88E1A9398B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7686"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0C9EB70-BC82-414A-BF8D-AD7FC67276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66096"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7" name="Image 6" descr="Une image contenant texte&#10;&#10;Description générée automatiquement">
            <a:extLst>
              <a:ext uri="{FF2B5EF4-FFF2-40B4-BE49-F238E27FC236}">
                <a16:creationId xmlns:a16="http://schemas.microsoft.com/office/drawing/2014/main" id="{44AD9043-8C9E-4801-BDED-BAE29F05247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225269" y="330092"/>
            <a:ext cx="2648372" cy="3997542"/>
          </a:xfrm>
          <a:prstGeom prst="rect">
            <a:avLst/>
          </a:prstGeom>
        </p:spPr>
      </p:pic>
      <p:cxnSp>
        <p:nvCxnSpPr>
          <p:cNvPr id="24" name="Straight Connector 23">
            <a:extLst>
              <a:ext uri="{FF2B5EF4-FFF2-40B4-BE49-F238E27FC236}">
                <a16:creationId xmlns:a16="http://schemas.microsoft.com/office/drawing/2014/main" id="{3217665F-0036-444A-8D4A-33AF36A36A4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26440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054E611-CE59-401C-B551-4B4A2947D2D3}"/>
              </a:ext>
            </a:extLst>
          </p:cNvPr>
          <p:cNvSpPr>
            <a:spLocks noGrp="1"/>
          </p:cNvSpPr>
          <p:nvPr>
            <p:ph type="title"/>
          </p:nvPr>
        </p:nvSpPr>
        <p:spPr/>
        <p:txBody>
          <a:bodyPr>
            <a:normAutofit/>
          </a:bodyPr>
          <a:lstStyle/>
          <a:p>
            <a:r>
              <a:rPr lang="fr-FR" sz="4800" dirty="0"/>
              <a:t>Un premier écueil : </a:t>
            </a:r>
            <a:r>
              <a:rPr lang="fr-FR" sz="4800" i="1" dirty="0"/>
              <a:t>La beauté du métis…</a:t>
            </a:r>
          </a:p>
        </p:txBody>
      </p:sp>
      <p:pic>
        <p:nvPicPr>
          <p:cNvPr id="4" name="Image 3" descr="Une image contenant signe, photo, alimentation, assis&#10;&#10;Description générée automatiquement">
            <a:extLst>
              <a:ext uri="{FF2B5EF4-FFF2-40B4-BE49-F238E27FC236}">
                <a16:creationId xmlns:a16="http://schemas.microsoft.com/office/drawing/2014/main" id="{C909B2F9-09C4-4BB4-9C49-9D8A14E7F18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8200" y="1524678"/>
            <a:ext cx="2886456" cy="4553712"/>
          </a:xfrm>
          <a:prstGeom prst="rect">
            <a:avLst/>
          </a:prstGeom>
        </p:spPr>
      </p:pic>
      <p:sp>
        <p:nvSpPr>
          <p:cNvPr id="3" name="ZoneTexte 2">
            <a:extLst>
              <a:ext uri="{FF2B5EF4-FFF2-40B4-BE49-F238E27FC236}">
                <a16:creationId xmlns:a16="http://schemas.microsoft.com/office/drawing/2014/main" id="{6B8EFE75-616A-4E5D-BA7F-65D58B6557B6}"/>
              </a:ext>
            </a:extLst>
          </p:cNvPr>
          <p:cNvSpPr txBox="1"/>
          <p:nvPr/>
        </p:nvSpPr>
        <p:spPr>
          <a:xfrm>
            <a:off x="4421041" y="1524678"/>
            <a:ext cx="7164887" cy="3539430"/>
          </a:xfrm>
          <a:prstGeom prst="rect">
            <a:avLst/>
          </a:prstGeom>
          <a:noFill/>
        </p:spPr>
        <p:txBody>
          <a:bodyPr wrap="square" rtlCol="0">
            <a:spAutoFit/>
          </a:bodyPr>
          <a:lstStyle/>
          <a:p>
            <a:pPr algn="just"/>
            <a:r>
              <a:rPr lang="fr-FR" sz="3200" b="1" dirty="0"/>
              <a:t>« L’explication immédiate et évidente de l’apparition et de l’expansion de la communauté métisse, c’est la beauté des </a:t>
            </a:r>
            <a:r>
              <a:rPr lang="fr-FR" sz="3200" b="1" dirty="0" err="1"/>
              <a:t>signares</a:t>
            </a:r>
            <a:r>
              <a:rPr lang="fr-FR" sz="3200" b="1" dirty="0"/>
              <a:t>. </a:t>
            </a:r>
          </a:p>
          <a:p>
            <a:pPr algn="just"/>
            <a:r>
              <a:rPr lang="fr-FR" sz="3200" b="1" dirty="0"/>
              <a:t>Sur ce point l’émerveillement ne semble pas s’être démenti jusqu’à nos jours… »</a:t>
            </a:r>
          </a:p>
          <a:p>
            <a:pPr algn="ctr"/>
            <a:r>
              <a:rPr lang="fr-FR" sz="3200" dirty="0"/>
              <a:t>Régine </a:t>
            </a:r>
            <a:r>
              <a:rPr lang="fr-FR" sz="3200" dirty="0" err="1"/>
              <a:t>Goutalier</a:t>
            </a:r>
            <a:r>
              <a:rPr lang="fr-FR" sz="3200" dirty="0"/>
              <a:t> (historienne)</a:t>
            </a:r>
          </a:p>
        </p:txBody>
      </p:sp>
    </p:spTree>
    <p:extLst>
      <p:ext uri="{BB962C8B-B14F-4D97-AF65-F5344CB8AC3E}">
        <p14:creationId xmlns:p14="http://schemas.microsoft.com/office/powerpoint/2010/main" val="26776362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A899A2-A6B9-4D49-A1FA-0FFBE93FA134}"/>
              </a:ext>
            </a:extLst>
          </p:cNvPr>
          <p:cNvSpPr>
            <a:spLocks noGrp="1"/>
          </p:cNvSpPr>
          <p:nvPr>
            <p:ph type="title"/>
          </p:nvPr>
        </p:nvSpPr>
        <p:spPr>
          <a:xfrm>
            <a:off x="838200" y="365126"/>
            <a:ext cx="10515600" cy="937582"/>
          </a:xfrm>
        </p:spPr>
        <p:txBody>
          <a:bodyPr/>
          <a:lstStyle/>
          <a:p>
            <a:r>
              <a:rPr lang="fr-FR" b="1" dirty="0"/>
              <a:t>Un deuxième écueil : l’anachronisme…</a:t>
            </a:r>
          </a:p>
        </p:txBody>
      </p:sp>
      <p:sp>
        <p:nvSpPr>
          <p:cNvPr id="4" name="ZoneTexte 3">
            <a:extLst>
              <a:ext uri="{FF2B5EF4-FFF2-40B4-BE49-F238E27FC236}">
                <a16:creationId xmlns:a16="http://schemas.microsoft.com/office/drawing/2014/main" id="{54F5811E-3EA1-45ED-ABB7-81809F565361}"/>
              </a:ext>
            </a:extLst>
          </p:cNvPr>
          <p:cNvSpPr txBox="1"/>
          <p:nvPr/>
        </p:nvSpPr>
        <p:spPr>
          <a:xfrm>
            <a:off x="5336088" y="1841000"/>
            <a:ext cx="6212910" cy="4524315"/>
          </a:xfrm>
          <a:prstGeom prst="rect">
            <a:avLst/>
          </a:prstGeom>
          <a:noFill/>
        </p:spPr>
        <p:txBody>
          <a:bodyPr wrap="square" rtlCol="0">
            <a:spAutoFit/>
          </a:bodyPr>
          <a:lstStyle/>
          <a:p>
            <a:pPr algn="just"/>
            <a:r>
              <a:rPr lang="fr-FR" sz="2400" dirty="0"/>
              <a:t> « Les </a:t>
            </a:r>
            <a:r>
              <a:rPr lang="fr-FR" sz="2400" dirty="0" err="1"/>
              <a:t>signares</a:t>
            </a:r>
            <a:r>
              <a:rPr lang="fr-FR" sz="2400" dirty="0"/>
              <a:t> existaient depuis la fin du XV</a:t>
            </a:r>
            <a:r>
              <a:rPr lang="fr-FR" sz="2400" baseline="30000" dirty="0"/>
              <a:t>e</a:t>
            </a:r>
            <a:r>
              <a:rPr lang="fr-FR" sz="2400" dirty="0"/>
              <a:t> siècle dans les comptoirs portugais. »  </a:t>
            </a:r>
          </a:p>
          <a:p>
            <a:pPr algn="r"/>
            <a:r>
              <a:rPr lang="fr-FR" sz="2400" dirty="0"/>
              <a:t>Jean-Pierre </a:t>
            </a:r>
            <a:r>
              <a:rPr lang="fr-FR" sz="2400" dirty="0" err="1"/>
              <a:t>Biondi</a:t>
            </a:r>
            <a:r>
              <a:rPr lang="fr-FR" sz="2400" dirty="0"/>
              <a:t>, </a:t>
            </a:r>
          </a:p>
          <a:p>
            <a:pPr algn="r"/>
            <a:r>
              <a:rPr lang="fr-FR" sz="2400" i="1" dirty="0"/>
              <a:t>Saint-Louis du Sénégal : mémoires d’un métissage</a:t>
            </a:r>
            <a:r>
              <a:rPr lang="fr-FR" sz="2400" dirty="0"/>
              <a:t>.</a:t>
            </a:r>
          </a:p>
          <a:p>
            <a:pPr algn="just"/>
            <a:endParaRPr lang="fr-FR" sz="2400" dirty="0"/>
          </a:p>
          <a:p>
            <a:pPr algn="just"/>
            <a:r>
              <a:rPr lang="fr-FR" sz="2400" dirty="0"/>
              <a:t>« Les </a:t>
            </a:r>
            <a:r>
              <a:rPr lang="fr-FR" sz="2400" dirty="0" err="1"/>
              <a:t>signares</a:t>
            </a:r>
            <a:r>
              <a:rPr lang="fr-FR" sz="2400" dirty="0"/>
              <a:t> – du portugais </a:t>
            </a:r>
            <a:r>
              <a:rPr lang="fr-FR" sz="2400" i="1" dirty="0" err="1"/>
              <a:t>senhoras</a:t>
            </a:r>
            <a:r>
              <a:rPr lang="fr-FR" sz="2400" dirty="0"/>
              <a:t> – désignaient les compagnes locales des Européens, d’abord portugais, puis hollandais, anglais et français établis pour un temps plus ou moins long sur la côte occidentale d’Afrique. Il y eut des </a:t>
            </a:r>
            <a:r>
              <a:rPr lang="fr-FR" sz="2400" dirty="0" err="1"/>
              <a:t>signares</a:t>
            </a:r>
            <a:r>
              <a:rPr lang="fr-FR" sz="2400" dirty="0"/>
              <a:t> depuis la fin du XV</a:t>
            </a:r>
            <a:r>
              <a:rPr lang="fr-FR" sz="2400" baseline="30000" dirty="0"/>
              <a:t>e</a:t>
            </a:r>
            <a:r>
              <a:rPr lang="fr-FR" sz="2400" dirty="0"/>
              <a:t> siècle, dans des sites très divers [...]. »                                              Régine </a:t>
            </a:r>
            <a:r>
              <a:rPr lang="fr-FR" sz="2400" dirty="0" err="1"/>
              <a:t>Goutalier</a:t>
            </a:r>
            <a:endParaRPr lang="fr-FR" sz="2400" dirty="0"/>
          </a:p>
        </p:txBody>
      </p:sp>
      <p:pic>
        <p:nvPicPr>
          <p:cNvPr id="5" name="Image 4" descr="Une image contenant texte, livre&#10;&#10;Description générée automatiquement">
            <a:extLst>
              <a:ext uri="{FF2B5EF4-FFF2-40B4-BE49-F238E27FC236}">
                <a16:creationId xmlns:a16="http://schemas.microsoft.com/office/drawing/2014/main" id="{CE4F7EB4-0754-4DA0-AE7E-A463AFE4426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75986" y="1302708"/>
            <a:ext cx="3558435" cy="5348448"/>
          </a:xfrm>
          <a:prstGeom prst="rect">
            <a:avLst/>
          </a:prstGeom>
        </p:spPr>
      </p:pic>
    </p:spTree>
    <p:extLst>
      <p:ext uri="{BB962C8B-B14F-4D97-AF65-F5344CB8AC3E}">
        <p14:creationId xmlns:p14="http://schemas.microsoft.com/office/powerpoint/2010/main" val="23186250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pic>
        <p:nvPicPr>
          <p:cNvPr id="6" name="Image 5" descr="Une image contenant texte, assis, chat&#10;&#10;Description générée automatiquement">
            <a:extLst>
              <a:ext uri="{FF2B5EF4-FFF2-40B4-BE49-F238E27FC236}">
                <a16:creationId xmlns:a16="http://schemas.microsoft.com/office/drawing/2014/main" id="{E8B268FE-E233-4A02-B90A-2E0D8A892FB4}"/>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20" y="10"/>
            <a:ext cx="4637226" cy="6857990"/>
          </a:xfrm>
          <a:prstGeom prst="rect">
            <a:avLst/>
          </a:prstGeom>
        </p:spPr>
      </p:pic>
      <p:sp>
        <p:nvSpPr>
          <p:cNvPr id="13" name="Rectangle 10">
            <a:extLst>
              <a:ext uri="{FF2B5EF4-FFF2-40B4-BE49-F238E27FC236}">
                <a16:creationId xmlns:a16="http://schemas.microsoft.com/office/drawing/2014/main" id="{B9951BD9-0868-4CDB-ACD6-9C4209B5E4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4637247" y="0"/>
            <a:ext cx="7554754"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 3" descr="Une image contenant texte, livre, vieux&#10;&#10;Description générée automatiquement">
            <a:extLst>
              <a:ext uri="{FF2B5EF4-FFF2-40B4-BE49-F238E27FC236}">
                <a16:creationId xmlns:a16="http://schemas.microsoft.com/office/drawing/2014/main" id="{2A5600CB-5704-46FB-A986-74AE9E7BEE8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01515" y="189088"/>
            <a:ext cx="3159888" cy="5270555"/>
          </a:xfrm>
          <a:prstGeom prst="rect">
            <a:avLst/>
          </a:prstGeom>
        </p:spPr>
      </p:pic>
      <p:sp>
        <p:nvSpPr>
          <p:cNvPr id="2" name="ZoneTexte 1">
            <a:extLst>
              <a:ext uri="{FF2B5EF4-FFF2-40B4-BE49-F238E27FC236}">
                <a16:creationId xmlns:a16="http://schemas.microsoft.com/office/drawing/2014/main" id="{94F0ED4C-2BF7-4D95-B811-D57CDCBB5EC2}"/>
              </a:ext>
            </a:extLst>
          </p:cNvPr>
          <p:cNvSpPr txBox="1"/>
          <p:nvPr/>
        </p:nvSpPr>
        <p:spPr>
          <a:xfrm>
            <a:off x="5586607" y="5639938"/>
            <a:ext cx="5749447" cy="584775"/>
          </a:xfrm>
          <a:prstGeom prst="rect">
            <a:avLst/>
          </a:prstGeom>
          <a:noFill/>
        </p:spPr>
        <p:txBody>
          <a:bodyPr wrap="square" rtlCol="0">
            <a:spAutoFit/>
          </a:bodyPr>
          <a:lstStyle/>
          <a:p>
            <a:r>
              <a:rPr lang="fr-FR" sz="3200" b="1" dirty="0">
                <a:solidFill>
                  <a:schemeClr val="bg1"/>
                </a:solidFill>
              </a:rPr>
              <a:t>Historicité des </a:t>
            </a:r>
            <a:r>
              <a:rPr lang="fr-FR" sz="3200" b="1" dirty="0" err="1">
                <a:solidFill>
                  <a:schemeClr val="bg1"/>
                </a:solidFill>
              </a:rPr>
              <a:t>signares</a:t>
            </a:r>
            <a:r>
              <a:rPr lang="fr-FR" sz="3200" b="1" dirty="0">
                <a:solidFill>
                  <a:schemeClr val="bg1"/>
                </a:solidFill>
              </a:rPr>
              <a:t>…</a:t>
            </a:r>
          </a:p>
        </p:txBody>
      </p:sp>
      <p:sp>
        <p:nvSpPr>
          <p:cNvPr id="3" name="ZoneTexte 2">
            <a:extLst>
              <a:ext uri="{FF2B5EF4-FFF2-40B4-BE49-F238E27FC236}">
                <a16:creationId xmlns:a16="http://schemas.microsoft.com/office/drawing/2014/main" id="{D245D74F-0765-4CCF-A159-075DE0972D5A}"/>
              </a:ext>
            </a:extLst>
          </p:cNvPr>
          <p:cNvSpPr txBox="1"/>
          <p:nvPr/>
        </p:nvSpPr>
        <p:spPr>
          <a:xfrm>
            <a:off x="5586606" y="6224713"/>
            <a:ext cx="6325645" cy="461665"/>
          </a:xfrm>
          <a:prstGeom prst="rect">
            <a:avLst/>
          </a:prstGeom>
          <a:noFill/>
        </p:spPr>
        <p:txBody>
          <a:bodyPr wrap="square" rtlCol="0">
            <a:spAutoFit/>
          </a:bodyPr>
          <a:lstStyle/>
          <a:p>
            <a:r>
              <a:rPr lang="fr-FR" sz="2400" b="1" dirty="0">
                <a:solidFill>
                  <a:schemeClr val="bg1"/>
                </a:solidFill>
              </a:rPr>
              <a:t>… même si les </a:t>
            </a:r>
            <a:r>
              <a:rPr lang="fr-FR" sz="2400" b="1" dirty="0" err="1">
                <a:solidFill>
                  <a:schemeClr val="bg1"/>
                </a:solidFill>
              </a:rPr>
              <a:t>signares</a:t>
            </a:r>
            <a:r>
              <a:rPr lang="fr-FR" sz="2400" b="1" dirty="0">
                <a:solidFill>
                  <a:schemeClr val="bg1"/>
                </a:solidFill>
              </a:rPr>
              <a:t> ne sont pas une ethnie.</a:t>
            </a:r>
          </a:p>
        </p:txBody>
      </p:sp>
    </p:spTree>
    <p:extLst>
      <p:ext uri="{BB962C8B-B14F-4D97-AF65-F5344CB8AC3E}">
        <p14:creationId xmlns:p14="http://schemas.microsoft.com/office/powerpoint/2010/main" val="11600596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8AA5BC-4F7A-4226-8F99-6D824B226A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E5445C6-DD42-4979-86FF-03730E8C6D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734" y="321733"/>
            <a:ext cx="11573488" cy="6214534"/>
          </a:xfrm>
          <a:prstGeom prst="rect">
            <a:avLst/>
          </a:prstGeom>
          <a:solidFill>
            <a:schemeClr val="bg1">
              <a:lumMod val="75000"/>
              <a:lumOff val="25000"/>
            </a:schemeClr>
          </a:solidFill>
          <a:ln w="127000" cap="sq" cmpd="thinThick">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D769F898-A149-433A-A5BF-34BC64327452}"/>
              </a:ext>
            </a:extLst>
          </p:cNvPr>
          <p:cNvSpPr>
            <a:spLocks noGrp="1"/>
          </p:cNvSpPr>
          <p:nvPr>
            <p:ph type="title"/>
          </p:nvPr>
        </p:nvSpPr>
        <p:spPr>
          <a:xfrm>
            <a:off x="1524000" y="1122363"/>
            <a:ext cx="9144000" cy="1345264"/>
          </a:xfrm>
        </p:spPr>
        <p:txBody>
          <a:bodyPr vert="horz" lIns="91440" tIns="45720" rIns="91440" bIns="45720" rtlCol="0" anchor="b">
            <a:normAutofit/>
          </a:bodyPr>
          <a:lstStyle/>
          <a:p>
            <a:pPr algn="ctr"/>
            <a:r>
              <a:rPr lang="en-US" sz="5800" kern="1200" dirty="0">
                <a:solidFill>
                  <a:schemeClr val="tx1"/>
                </a:solidFill>
                <a:latin typeface="+mj-lt"/>
                <a:ea typeface="+mj-ea"/>
                <a:cs typeface="+mj-cs"/>
              </a:rPr>
              <a:t>3. </a:t>
            </a:r>
            <a:r>
              <a:rPr lang="en-US" sz="5800" kern="1200" dirty="0" err="1">
                <a:solidFill>
                  <a:schemeClr val="tx1"/>
                </a:solidFill>
                <a:latin typeface="+mj-lt"/>
                <a:ea typeface="+mj-ea"/>
                <a:cs typeface="+mj-cs"/>
              </a:rPr>
              <a:t>Contextes</a:t>
            </a:r>
            <a:r>
              <a:rPr lang="en-US" sz="5800" kern="1200" dirty="0">
                <a:solidFill>
                  <a:schemeClr val="tx1"/>
                </a:solidFill>
                <a:latin typeface="+mj-lt"/>
                <a:ea typeface="+mj-ea"/>
                <a:cs typeface="+mj-cs"/>
              </a:rPr>
              <a:t> </a:t>
            </a:r>
            <a:r>
              <a:rPr lang="en-US" sz="5800" kern="1200" dirty="0" err="1">
                <a:solidFill>
                  <a:schemeClr val="tx1"/>
                </a:solidFill>
                <a:latin typeface="+mj-lt"/>
                <a:ea typeface="+mj-ea"/>
                <a:cs typeface="+mj-cs"/>
              </a:rPr>
              <a:t>métis</a:t>
            </a:r>
            <a:r>
              <a:rPr lang="en-US" sz="5800" kern="1200" dirty="0">
                <a:solidFill>
                  <a:schemeClr val="tx1"/>
                </a:solidFill>
                <a:latin typeface="+mj-lt"/>
                <a:ea typeface="+mj-ea"/>
                <a:cs typeface="+mj-cs"/>
              </a:rPr>
              <a:t>.</a:t>
            </a:r>
          </a:p>
        </p:txBody>
      </p:sp>
      <p:cxnSp>
        <p:nvCxnSpPr>
          <p:cNvPr id="11" name="Straight Connector 10">
            <a:extLst>
              <a:ext uri="{FF2B5EF4-FFF2-40B4-BE49-F238E27FC236}">
                <a16:creationId xmlns:a16="http://schemas.microsoft.com/office/drawing/2014/main" id="{45000665-DFC7-417E-8FD7-516A0F15C9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4109417"/>
            <a:ext cx="2743200" cy="0"/>
          </a:xfrm>
          <a:prstGeom prst="line">
            <a:avLst/>
          </a:prstGeom>
          <a:ln w="12700">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9625705"/>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C3896A03-3945-419A-B66B-4EE266EDD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0"/>
            <a:ext cx="12191990" cy="4551027"/>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8054E611-CE59-401C-B551-4B4A2947D2D3}"/>
              </a:ext>
            </a:extLst>
          </p:cNvPr>
          <p:cNvSpPr>
            <a:spLocks noGrp="1"/>
          </p:cNvSpPr>
          <p:nvPr>
            <p:ph type="title"/>
          </p:nvPr>
        </p:nvSpPr>
        <p:spPr>
          <a:xfrm>
            <a:off x="1155558" y="637762"/>
            <a:ext cx="9889797" cy="3574937"/>
          </a:xfrm>
        </p:spPr>
        <p:txBody>
          <a:bodyPr vert="horz" lIns="91440" tIns="45720" rIns="91440" bIns="45720" rtlCol="0" anchor="ctr">
            <a:normAutofit fontScale="90000"/>
          </a:bodyPr>
          <a:lstStyle/>
          <a:p>
            <a:r>
              <a:rPr lang="en-US" sz="3800" b="1" kern="1200" dirty="0">
                <a:solidFill>
                  <a:schemeClr val="bg1"/>
                </a:solidFill>
                <a:latin typeface="+mj-lt"/>
                <a:ea typeface="+mj-ea"/>
                <a:cs typeface="+mj-cs"/>
              </a:rPr>
              <a:t>La </a:t>
            </a:r>
            <a:r>
              <a:rPr lang="en-US" sz="3800" b="1" kern="1200" dirty="0" err="1">
                <a:solidFill>
                  <a:schemeClr val="bg1"/>
                </a:solidFill>
                <a:latin typeface="+mj-lt"/>
                <a:ea typeface="+mj-ea"/>
                <a:cs typeface="+mj-cs"/>
              </a:rPr>
              <a:t>nécessaire</a:t>
            </a:r>
            <a:r>
              <a:rPr lang="en-US" sz="3800" b="1" kern="1200" dirty="0">
                <a:solidFill>
                  <a:schemeClr val="bg1"/>
                </a:solidFill>
                <a:latin typeface="+mj-lt"/>
                <a:ea typeface="+mj-ea"/>
                <a:cs typeface="+mj-cs"/>
              </a:rPr>
              <a:t> </a:t>
            </a:r>
            <a:r>
              <a:rPr lang="en-US" sz="3800" b="1" kern="1200" dirty="0" err="1">
                <a:solidFill>
                  <a:schemeClr val="bg1"/>
                </a:solidFill>
                <a:latin typeface="+mj-lt"/>
                <a:ea typeface="+mj-ea"/>
                <a:cs typeface="+mj-cs"/>
              </a:rPr>
              <a:t>différenciation</a:t>
            </a:r>
            <a:r>
              <a:rPr lang="en-US" sz="3800" b="1" kern="1200" dirty="0">
                <a:solidFill>
                  <a:schemeClr val="bg1"/>
                </a:solidFill>
                <a:latin typeface="+mj-lt"/>
                <a:ea typeface="+mj-ea"/>
                <a:cs typeface="+mj-cs"/>
              </a:rPr>
              <a:t> entre </a:t>
            </a:r>
            <a:r>
              <a:rPr lang="en-US" sz="3800" b="1" i="1" kern="1200" dirty="0">
                <a:solidFill>
                  <a:schemeClr val="bg1"/>
                </a:solidFill>
                <a:latin typeface="+mj-lt"/>
                <a:ea typeface="+mj-ea"/>
                <a:cs typeface="+mj-cs"/>
              </a:rPr>
              <a:t>les </a:t>
            </a:r>
            <a:r>
              <a:rPr lang="en-US" sz="3800" b="1" i="1" kern="1200" dirty="0" err="1">
                <a:solidFill>
                  <a:schemeClr val="bg1"/>
                </a:solidFill>
                <a:latin typeface="+mj-lt"/>
                <a:ea typeface="+mj-ea"/>
                <a:cs typeface="+mj-cs"/>
              </a:rPr>
              <a:t>signares</a:t>
            </a:r>
            <a:r>
              <a:rPr lang="en-US" sz="3800" b="1" kern="1200" dirty="0">
                <a:solidFill>
                  <a:schemeClr val="bg1"/>
                </a:solidFill>
                <a:latin typeface="+mj-lt"/>
                <a:ea typeface="+mj-ea"/>
                <a:cs typeface="+mj-cs"/>
              </a:rPr>
              <a:t> et :</a:t>
            </a:r>
            <a:br>
              <a:rPr lang="en-US" sz="3800" b="1" kern="1200" dirty="0">
                <a:solidFill>
                  <a:schemeClr val="bg1"/>
                </a:solidFill>
                <a:latin typeface="+mj-lt"/>
                <a:ea typeface="+mj-ea"/>
                <a:cs typeface="+mj-cs"/>
              </a:rPr>
            </a:br>
            <a:br>
              <a:rPr lang="en-US" sz="3800" b="1" kern="1200" dirty="0">
                <a:solidFill>
                  <a:schemeClr val="bg1"/>
                </a:solidFill>
                <a:latin typeface="+mj-lt"/>
                <a:ea typeface="+mj-ea"/>
                <a:cs typeface="+mj-cs"/>
              </a:rPr>
            </a:br>
            <a:r>
              <a:rPr lang="en-US" sz="3800" b="1" kern="1200" dirty="0">
                <a:solidFill>
                  <a:schemeClr val="bg1"/>
                </a:solidFill>
                <a:latin typeface="+mj-lt"/>
                <a:ea typeface="+mj-ea"/>
                <a:cs typeface="+mj-cs"/>
              </a:rPr>
              <a:t>- </a:t>
            </a:r>
            <a:r>
              <a:rPr lang="en-US" sz="3800" b="1" u="sng" kern="1200" dirty="0">
                <a:solidFill>
                  <a:schemeClr val="bg1"/>
                </a:solidFill>
                <a:latin typeface="+mj-lt"/>
                <a:ea typeface="+mj-ea"/>
                <a:cs typeface="+mj-cs"/>
              </a:rPr>
              <a:t>la </a:t>
            </a:r>
            <a:r>
              <a:rPr lang="en-US" sz="3800" b="1" u="sng" kern="1200" dirty="0" err="1">
                <a:solidFill>
                  <a:schemeClr val="bg1"/>
                </a:solidFill>
                <a:latin typeface="+mj-lt"/>
                <a:ea typeface="+mj-ea"/>
                <a:cs typeface="+mj-cs"/>
              </a:rPr>
              <a:t>communauté</a:t>
            </a:r>
            <a:r>
              <a:rPr lang="en-US" sz="3800" b="1" u="sng" kern="1200" dirty="0">
                <a:solidFill>
                  <a:schemeClr val="bg1"/>
                </a:solidFill>
                <a:latin typeface="+mj-lt"/>
                <a:ea typeface="+mj-ea"/>
                <a:cs typeface="+mj-cs"/>
              </a:rPr>
              <a:t> </a:t>
            </a:r>
            <a:r>
              <a:rPr lang="en-US" sz="3800" b="1" u="sng" kern="1200" dirty="0" err="1">
                <a:solidFill>
                  <a:schemeClr val="bg1"/>
                </a:solidFill>
                <a:latin typeface="+mj-lt"/>
                <a:ea typeface="+mj-ea"/>
                <a:cs typeface="+mj-cs"/>
              </a:rPr>
              <a:t>métisse</a:t>
            </a:r>
            <a:r>
              <a:rPr lang="en-US" sz="3800" b="1" u="sng" kern="1200" dirty="0">
                <a:solidFill>
                  <a:schemeClr val="bg1"/>
                </a:solidFill>
                <a:latin typeface="+mj-lt"/>
                <a:ea typeface="+mj-ea"/>
                <a:cs typeface="+mj-cs"/>
              </a:rPr>
              <a:t> </a:t>
            </a:r>
            <a:r>
              <a:rPr lang="en-US" sz="3800" b="1" u="sng" kern="1200" dirty="0" err="1">
                <a:solidFill>
                  <a:schemeClr val="bg1"/>
                </a:solidFill>
                <a:latin typeface="+mj-lt"/>
                <a:ea typeface="+mj-ea"/>
                <a:cs typeface="+mj-cs"/>
              </a:rPr>
              <a:t>sénégalaise</a:t>
            </a:r>
            <a:br>
              <a:rPr lang="en-US" sz="3800" b="1" kern="1200" dirty="0">
                <a:solidFill>
                  <a:schemeClr val="bg1"/>
                </a:solidFill>
                <a:latin typeface="+mj-lt"/>
                <a:ea typeface="+mj-ea"/>
                <a:cs typeface="+mj-cs"/>
              </a:rPr>
            </a:br>
            <a:r>
              <a:rPr lang="en-US" sz="3800" b="1" kern="1200" dirty="0">
                <a:solidFill>
                  <a:schemeClr val="bg1"/>
                </a:solidFill>
                <a:latin typeface="+mj-lt"/>
                <a:ea typeface="+mj-ea"/>
                <a:cs typeface="+mj-cs"/>
              </a:rPr>
              <a:t>- </a:t>
            </a:r>
            <a:r>
              <a:rPr lang="en-US" sz="3800" b="1" u="sng" kern="1200" dirty="0">
                <a:solidFill>
                  <a:schemeClr val="bg1"/>
                </a:solidFill>
                <a:latin typeface="+mj-lt"/>
                <a:ea typeface="+mj-ea"/>
                <a:cs typeface="+mj-cs"/>
              </a:rPr>
              <a:t>les </a:t>
            </a:r>
            <a:r>
              <a:rPr lang="en-US" sz="3800" b="1" u="sng" kern="1200" dirty="0" err="1">
                <a:solidFill>
                  <a:schemeClr val="bg1"/>
                </a:solidFill>
                <a:latin typeface="+mj-lt"/>
                <a:ea typeface="+mj-ea"/>
                <a:cs typeface="+mj-cs"/>
              </a:rPr>
              <a:t>Luso-Africains</a:t>
            </a:r>
            <a:br>
              <a:rPr lang="en-US" sz="3800" b="1" kern="1200" dirty="0">
                <a:solidFill>
                  <a:schemeClr val="bg1"/>
                </a:solidFill>
                <a:latin typeface="+mj-lt"/>
                <a:ea typeface="+mj-ea"/>
                <a:cs typeface="+mj-cs"/>
              </a:rPr>
            </a:br>
            <a:r>
              <a:rPr lang="en-US" sz="3800" b="1" kern="1200" dirty="0">
                <a:solidFill>
                  <a:schemeClr val="bg1"/>
                </a:solidFill>
                <a:latin typeface="+mj-lt"/>
                <a:ea typeface="+mj-ea"/>
                <a:cs typeface="+mj-cs"/>
              </a:rPr>
              <a:t>- </a:t>
            </a:r>
            <a:r>
              <a:rPr lang="en-US" sz="3800" b="1" u="sng" kern="1200" dirty="0">
                <a:solidFill>
                  <a:schemeClr val="bg1"/>
                </a:solidFill>
                <a:latin typeface="+mj-lt"/>
                <a:ea typeface="+mj-ea"/>
                <a:cs typeface="+mj-cs"/>
              </a:rPr>
              <a:t>les </a:t>
            </a:r>
            <a:r>
              <a:rPr lang="en-US" sz="3800" b="1" u="sng" kern="1200" dirty="0" err="1">
                <a:solidFill>
                  <a:schemeClr val="bg1"/>
                </a:solidFill>
                <a:latin typeface="+mj-lt"/>
                <a:ea typeface="+mj-ea"/>
                <a:cs typeface="+mj-cs"/>
              </a:rPr>
              <a:t>Eurafricains</a:t>
            </a:r>
            <a:br>
              <a:rPr lang="en-US" sz="3800" b="1" u="sng" kern="1200" dirty="0">
                <a:solidFill>
                  <a:schemeClr val="bg1"/>
                </a:solidFill>
                <a:latin typeface="+mj-lt"/>
                <a:ea typeface="+mj-ea"/>
                <a:cs typeface="+mj-cs"/>
              </a:rPr>
            </a:br>
            <a:endParaRPr lang="en-US" sz="3800" kern="1200" dirty="0">
              <a:solidFill>
                <a:schemeClr val="bg1"/>
              </a:solidFill>
              <a:latin typeface="+mj-lt"/>
              <a:ea typeface="+mj-ea"/>
              <a:cs typeface="+mj-cs"/>
            </a:endParaRPr>
          </a:p>
        </p:txBody>
      </p:sp>
      <p:sp>
        <p:nvSpPr>
          <p:cNvPr id="25" name="Rectangle 24">
            <a:extLst>
              <a:ext uri="{FF2B5EF4-FFF2-40B4-BE49-F238E27FC236}">
                <a16:creationId xmlns:a16="http://schemas.microsoft.com/office/drawing/2014/main" id="{B34F5AD2-EDBD-4BBD-A55C-EAFFD0C709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51035"/>
            <a:ext cx="12191990" cy="23069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26">
            <a:extLst>
              <a:ext uri="{FF2B5EF4-FFF2-40B4-BE49-F238E27FC236}">
                <a16:creationId xmlns:a16="http://schemas.microsoft.com/office/drawing/2014/main" id="{6832F003-FCA6-4CFB-A2EA-308F3AA257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61180" y="4866503"/>
            <a:ext cx="457200" cy="45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919951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6882" y="280374"/>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AE9721F2-3168-4292-A1E3-F89C239A4B6E}"/>
              </a:ext>
            </a:extLst>
          </p:cNvPr>
          <p:cNvSpPr>
            <a:spLocks noGrp="1"/>
          </p:cNvSpPr>
          <p:nvPr>
            <p:ph type="title"/>
          </p:nvPr>
        </p:nvSpPr>
        <p:spPr>
          <a:xfrm>
            <a:off x="546351" y="433545"/>
            <a:ext cx="11139854" cy="930447"/>
          </a:xfrm>
        </p:spPr>
        <p:txBody>
          <a:bodyPr vert="horz" lIns="91440" tIns="45720" rIns="91440" bIns="45720" rtlCol="0" anchor="b">
            <a:normAutofit/>
          </a:bodyPr>
          <a:lstStyle/>
          <a:p>
            <a:pPr algn="ctr"/>
            <a:r>
              <a:rPr lang="en-US" sz="3000" dirty="0">
                <a:solidFill>
                  <a:srgbClr val="FFFFFF"/>
                </a:solidFill>
              </a:rPr>
              <a:t>La </a:t>
            </a:r>
            <a:r>
              <a:rPr lang="en-US" sz="3000">
                <a:solidFill>
                  <a:srgbClr val="FFFFFF"/>
                </a:solidFill>
              </a:rPr>
              <a:t>communauté</a:t>
            </a:r>
            <a:r>
              <a:rPr lang="en-US" sz="3000" dirty="0">
                <a:solidFill>
                  <a:srgbClr val="FFFFFF"/>
                </a:solidFill>
              </a:rPr>
              <a:t> </a:t>
            </a:r>
            <a:r>
              <a:rPr lang="en-US" sz="3000">
                <a:solidFill>
                  <a:srgbClr val="FFFFFF"/>
                </a:solidFill>
              </a:rPr>
              <a:t>métisse</a:t>
            </a:r>
            <a:r>
              <a:rPr lang="en-US" sz="3000" dirty="0">
                <a:solidFill>
                  <a:srgbClr val="FFFFFF"/>
                </a:solidFill>
              </a:rPr>
              <a:t> </a:t>
            </a:r>
            <a:r>
              <a:rPr lang="en-US" sz="3000">
                <a:solidFill>
                  <a:srgbClr val="FFFFFF"/>
                </a:solidFill>
              </a:rPr>
              <a:t>sénégalaise</a:t>
            </a:r>
            <a:br>
              <a:rPr lang="en-US" sz="3000" dirty="0">
                <a:solidFill>
                  <a:srgbClr val="FFFFFF"/>
                </a:solidFill>
              </a:rPr>
            </a:br>
            <a:r>
              <a:rPr lang="en-US" sz="3000" dirty="0">
                <a:solidFill>
                  <a:srgbClr val="FFFFFF"/>
                </a:solidFill>
              </a:rPr>
              <a:t>(femmes &amp; hommes)</a:t>
            </a:r>
          </a:p>
        </p:txBody>
      </p:sp>
      <p:cxnSp>
        <p:nvCxnSpPr>
          <p:cNvPr id="44" name="Straight Connector 43">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30078" y="152229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8" name="Image 7" descr="Une image contenant texte&#10;&#10;Description générée automatiquement">
            <a:extLst>
              <a:ext uri="{FF2B5EF4-FFF2-40B4-BE49-F238E27FC236}">
                <a16:creationId xmlns:a16="http://schemas.microsoft.com/office/drawing/2014/main" id="{4E27946D-CC80-4EEF-B42A-292F7EE5596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45302" y="2426818"/>
            <a:ext cx="2628446" cy="3997637"/>
          </a:xfrm>
          <a:prstGeom prst="rect">
            <a:avLst/>
          </a:prstGeom>
        </p:spPr>
      </p:pic>
      <p:cxnSp>
        <p:nvCxnSpPr>
          <p:cNvPr id="46" name="Straight Connector 45">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1627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4" name="Image 3" descr="Une image contenant texte&#10;&#10;Description générée automatiquement">
            <a:extLst>
              <a:ext uri="{FF2B5EF4-FFF2-40B4-BE49-F238E27FC236}">
                <a16:creationId xmlns:a16="http://schemas.microsoft.com/office/drawing/2014/main" id="{EAAB1124-F035-450B-A70F-D37D623E4B1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858808" y="2426818"/>
            <a:ext cx="2628446" cy="3997637"/>
          </a:xfrm>
          <a:prstGeom prst="rect">
            <a:avLst/>
          </a:prstGeom>
        </p:spPr>
      </p:pic>
    </p:spTree>
    <p:extLst>
      <p:ext uri="{BB962C8B-B14F-4D97-AF65-F5344CB8AC3E}">
        <p14:creationId xmlns:p14="http://schemas.microsoft.com/office/powerpoint/2010/main" val="20970118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40" name="Straight Connector 39">
            <a:extLst>
              <a:ext uri="{FF2B5EF4-FFF2-40B4-BE49-F238E27FC236}">
                <a16:creationId xmlns:a16="http://schemas.microsoft.com/office/drawing/2014/main" id="{99AE2756-0FC4-4155-83E7-58AAAB63E7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5689"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sp>
        <p:nvSpPr>
          <p:cNvPr id="42" name="Rectangle 41">
            <a:extLst>
              <a:ext uri="{FF2B5EF4-FFF2-40B4-BE49-F238E27FC236}">
                <a16:creationId xmlns:a16="http://schemas.microsoft.com/office/drawing/2014/main" id="{247AB924-1B87-43FC-B7C7-B112D5C51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33354B7D-E934-4422-82A8-51393CF8D61F}"/>
              </a:ext>
            </a:extLst>
          </p:cNvPr>
          <p:cNvSpPr>
            <a:spLocks noGrp="1"/>
          </p:cNvSpPr>
          <p:nvPr>
            <p:ph type="title"/>
          </p:nvPr>
        </p:nvSpPr>
        <p:spPr>
          <a:xfrm>
            <a:off x="527538" y="4756638"/>
            <a:ext cx="11139854" cy="930447"/>
          </a:xfrm>
        </p:spPr>
        <p:txBody>
          <a:bodyPr vert="horz" lIns="91440" tIns="45720" rIns="91440" bIns="45720" rtlCol="0" anchor="b">
            <a:normAutofit/>
          </a:bodyPr>
          <a:lstStyle/>
          <a:p>
            <a:pPr algn="ctr"/>
            <a:r>
              <a:rPr lang="en-US" sz="3000" dirty="0">
                <a:solidFill>
                  <a:srgbClr val="FFFFFF"/>
                </a:solidFill>
              </a:rPr>
              <a:t>La </a:t>
            </a:r>
            <a:r>
              <a:rPr lang="en-US" sz="3000">
                <a:solidFill>
                  <a:srgbClr val="FFFFFF"/>
                </a:solidFill>
              </a:rPr>
              <a:t>communauté</a:t>
            </a:r>
            <a:r>
              <a:rPr lang="en-US" sz="3000" dirty="0">
                <a:solidFill>
                  <a:srgbClr val="FFFFFF"/>
                </a:solidFill>
              </a:rPr>
              <a:t> </a:t>
            </a:r>
            <a:r>
              <a:rPr lang="en-US" sz="3000">
                <a:solidFill>
                  <a:srgbClr val="FFFFFF"/>
                </a:solidFill>
              </a:rPr>
              <a:t>métisse</a:t>
            </a:r>
            <a:r>
              <a:rPr lang="en-US" sz="3000" dirty="0">
                <a:solidFill>
                  <a:srgbClr val="FFFFFF"/>
                </a:solidFill>
              </a:rPr>
              <a:t> </a:t>
            </a:r>
            <a:r>
              <a:rPr lang="en-US" sz="3000">
                <a:solidFill>
                  <a:srgbClr val="FFFFFF"/>
                </a:solidFill>
              </a:rPr>
              <a:t>sénégalaise</a:t>
            </a:r>
            <a:br>
              <a:rPr lang="en-US" sz="3000" dirty="0">
                <a:solidFill>
                  <a:srgbClr val="FFFFFF"/>
                </a:solidFill>
              </a:rPr>
            </a:br>
            <a:r>
              <a:rPr lang="en-US" sz="3000" dirty="0">
                <a:solidFill>
                  <a:srgbClr val="FFFFFF"/>
                </a:solidFill>
              </a:rPr>
              <a:t>(femmes &amp; hommes)</a:t>
            </a:r>
          </a:p>
        </p:txBody>
      </p:sp>
      <p:pic>
        <p:nvPicPr>
          <p:cNvPr id="11" name="Image 10">
            <a:extLst>
              <a:ext uri="{FF2B5EF4-FFF2-40B4-BE49-F238E27FC236}">
                <a16:creationId xmlns:a16="http://schemas.microsoft.com/office/drawing/2014/main" id="{8FEBD6F2-1B8C-4C2C-88CB-484B52B105F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13624" y="307731"/>
            <a:ext cx="2638440" cy="3997637"/>
          </a:xfrm>
          <a:prstGeom prst="rect">
            <a:avLst/>
          </a:prstGeom>
        </p:spPr>
      </p:pic>
      <p:pic>
        <p:nvPicPr>
          <p:cNvPr id="9" name="Image 8" descr="Une image contenant texte&#10;&#10;Description générée automatiquement">
            <a:extLst>
              <a:ext uri="{FF2B5EF4-FFF2-40B4-BE49-F238E27FC236}">
                <a16:creationId xmlns:a16="http://schemas.microsoft.com/office/drawing/2014/main" id="{AA4AF908-D74C-47BB-80D8-D8769298D02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48251" y="307731"/>
            <a:ext cx="2908280" cy="3997637"/>
          </a:xfrm>
          <a:prstGeom prst="rect">
            <a:avLst/>
          </a:prstGeom>
        </p:spPr>
      </p:pic>
      <p:cxnSp>
        <p:nvCxnSpPr>
          <p:cNvPr id="44" name="Straight Connector 43">
            <a:extLst>
              <a:ext uri="{FF2B5EF4-FFF2-40B4-BE49-F238E27FC236}">
                <a16:creationId xmlns:a16="http://schemas.microsoft.com/office/drawing/2014/main" id="{818DC98F-4057-4645-B948-F604F39A9C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53400"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5" name="Image 4" descr="Une image contenant texte, livre, personne, homme&#10;&#10;Description générée automatiquement">
            <a:extLst>
              <a:ext uri="{FF2B5EF4-FFF2-40B4-BE49-F238E27FC236}">
                <a16:creationId xmlns:a16="http://schemas.microsoft.com/office/drawing/2014/main" id="{D8303F61-8D1C-40BE-9A27-FC4C3A160FC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847460" y="330045"/>
            <a:ext cx="2628446" cy="3997637"/>
          </a:xfrm>
          <a:prstGeom prst="rect">
            <a:avLst/>
          </a:prstGeom>
        </p:spPr>
      </p:pic>
      <p:cxnSp>
        <p:nvCxnSpPr>
          <p:cNvPr id="46" name="Straight Connector 45">
            <a:extLst>
              <a:ext uri="{FF2B5EF4-FFF2-40B4-BE49-F238E27FC236}">
                <a16:creationId xmlns:a16="http://schemas.microsoft.com/office/drawing/2014/main" id="{DAD2B705-4A9B-408D-AA80-4F41045E09D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55337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C3896A03-3945-419A-B66B-4EE266EDD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0"/>
            <a:ext cx="12191990" cy="4551027"/>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E7E47719-AE33-4C9F-9182-8AFF1AD0B105}"/>
              </a:ext>
            </a:extLst>
          </p:cNvPr>
          <p:cNvSpPr>
            <a:spLocks noGrp="1"/>
          </p:cNvSpPr>
          <p:nvPr>
            <p:ph type="title"/>
          </p:nvPr>
        </p:nvSpPr>
        <p:spPr>
          <a:xfrm>
            <a:off x="425885" y="637762"/>
            <a:ext cx="11486367" cy="3574937"/>
          </a:xfrm>
        </p:spPr>
        <p:txBody>
          <a:bodyPr vert="horz" lIns="91440" tIns="45720" rIns="91440" bIns="45720" rtlCol="0" anchor="ctr">
            <a:normAutofit/>
          </a:bodyPr>
          <a:lstStyle/>
          <a:p>
            <a:r>
              <a:rPr lang="en-US" sz="4800" b="1" kern="1200" dirty="0">
                <a:solidFill>
                  <a:schemeClr val="bg1"/>
                </a:solidFill>
                <a:latin typeface="+mj-lt"/>
                <a:ea typeface="+mj-ea"/>
                <a:cs typeface="+mj-cs"/>
              </a:rPr>
              <a:t>Le </a:t>
            </a:r>
            <a:r>
              <a:rPr lang="en-US" sz="4800" b="1" kern="1200" dirty="0" err="1">
                <a:solidFill>
                  <a:schemeClr val="bg1"/>
                </a:solidFill>
                <a:latin typeface="+mj-lt"/>
                <a:ea typeface="+mj-ea"/>
                <a:cs typeface="+mj-cs"/>
              </a:rPr>
              <a:t>précédent</a:t>
            </a:r>
            <a:r>
              <a:rPr lang="en-US" sz="4800" b="1" kern="1200" dirty="0">
                <a:solidFill>
                  <a:schemeClr val="bg1"/>
                </a:solidFill>
                <a:latin typeface="+mj-lt"/>
                <a:ea typeface="+mj-ea"/>
                <a:cs typeface="+mj-cs"/>
              </a:rPr>
              <a:t> </a:t>
            </a:r>
            <a:r>
              <a:rPr lang="en-US" sz="4800" b="1" kern="1200" dirty="0" err="1">
                <a:solidFill>
                  <a:schemeClr val="bg1"/>
                </a:solidFill>
                <a:latin typeface="+mj-lt"/>
                <a:ea typeface="+mj-ea"/>
                <a:cs typeface="+mj-cs"/>
              </a:rPr>
              <a:t>luso-africain</a:t>
            </a:r>
            <a:r>
              <a:rPr lang="en-US" sz="4800" b="1" kern="1200" dirty="0">
                <a:solidFill>
                  <a:schemeClr val="bg1"/>
                </a:solidFill>
                <a:latin typeface="+mj-lt"/>
                <a:ea typeface="+mj-ea"/>
                <a:cs typeface="+mj-cs"/>
              </a:rPr>
              <a:t> &amp; </a:t>
            </a:r>
            <a:br>
              <a:rPr lang="en-US" sz="4800" b="1" kern="1200" dirty="0">
                <a:solidFill>
                  <a:schemeClr val="bg1"/>
                </a:solidFill>
                <a:latin typeface="+mj-lt"/>
                <a:ea typeface="+mj-ea"/>
                <a:cs typeface="+mj-cs"/>
              </a:rPr>
            </a:br>
            <a:r>
              <a:rPr lang="en-US" sz="4800" b="1" kern="1200" dirty="0">
                <a:solidFill>
                  <a:schemeClr val="bg1"/>
                </a:solidFill>
                <a:latin typeface="+mj-lt"/>
                <a:ea typeface="+mj-ea"/>
                <a:cs typeface="+mj-cs"/>
              </a:rPr>
              <a:t>les </a:t>
            </a:r>
            <a:r>
              <a:rPr lang="en-US" sz="4800" b="1" kern="1200" dirty="0" err="1">
                <a:solidFill>
                  <a:schemeClr val="bg1"/>
                </a:solidFill>
                <a:latin typeface="+mj-lt"/>
                <a:ea typeface="+mj-ea"/>
                <a:cs typeface="+mj-cs"/>
              </a:rPr>
              <a:t>intermédiaires</a:t>
            </a:r>
            <a:r>
              <a:rPr lang="en-US" sz="4800" b="1" kern="1200" dirty="0">
                <a:solidFill>
                  <a:schemeClr val="bg1"/>
                </a:solidFill>
                <a:latin typeface="+mj-lt"/>
                <a:ea typeface="+mj-ea"/>
                <a:cs typeface="+mj-cs"/>
              </a:rPr>
              <a:t> </a:t>
            </a:r>
            <a:r>
              <a:rPr lang="en-US" sz="4800" b="1" kern="1200" dirty="0" err="1">
                <a:solidFill>
                  <a:schemeClr val="bg1"/>
                </a:solidFill>
                <a:latin typeface="+mj-lt"/>
                <a:ea typeface="+mj-ea"/>
                <a:cs typeface="+mj-cs"/>
              </a:rPr>
              <a:t>eurafricains</a:t>
            </a:r>
            <a:br>
              <a:rPr lang="en-US" sz="4800" b="1" kern="1200" dirty="0">
                <a:solidFill>
                  <a:schemeClr val="bg1"/>
                </a:solidFill>
                <a:latin typeface="+mj-lt"/>
                <a:ea typeface="+mj-ea"/>
                <a:cs typeface="+mj-cs"/>
              </a:rPr>
            </a:br>
            <a:r>
              <a:rPr lang="en-US" sz="4800" b="1" kern="1200" dirty="0">
                <a:solidFill>
                  <a:schemeClr val="bg1"/>
                </a:solidFill>
                <a:latin typeface="+mj-lt"/>
                <a:ea typeface="+mj-ea"/>
                <a:cs typeface="+mj-cs"/>
              </a:rPr>
              <a:t>des </a:t>
            </a:r>
            <a:r>
              <a:rPr lang="en-US" sz="4800" b="1" kern="1200" dirty="0" err="1">
                <a:solidFill>
                  <a:schemeClr val="bg1"/>
                </a:solidFill>
                <a:latin typeface="+mj-lt"/>
                <a:ea typeface="+mj-ea"/>
                <a:cs typeface="+mj-cs"/>
              </a:rPr>
              <a:t>côtes</a:t>
            </a:r>
            <a:r>
              <a:rPr lang="en-US" sz="4800" b="1" kern="1200" dirty="0">
                <a:solidFill>
                  <a:schemeClr val="bg1"/>
                </a:solidFill>
                <a:latin typeface="+mj-lt"/>
                <a:ea typeface="+mj-ea"/>
                <a:cs typeface="+mj-cs"/>
              </a:rPr>
              <a:t> de Haute-</a:t>
            </a:r>
            <a:r>
              <a:rPr lang="en-US" sz="4800" b="1" kern="1200" dirty="0" err="1">
                <a:solidFill>
                  <a:schemeClr val="bg1"/>
                </a:solidFill>
                <a:latin typeface="+mj-lt"/>
                <a:ea typeface="+mj-ea"/>
                <a:cs typeface="+mj-cs"/>
              </a:rPr>
              <a:t>Guinée</a:t>
            </a:r>
            <a:r>
              <a:rPr lang="en-US" sz="4800" b="1" kern="1200" dirty="0">
                <a:solidFill>
                  <a:schemeClr val="bg1"/>
                </a:solidFill>
                <a:latin typeface="+mj-lt"/>
                <a:ea typeface="+mj-ea"/>
                <a:cs typeface="+mj-cs"/>
              </a:rPr>
              <a:t> &amp; </a:t>
            </a:r>
            <a:r>
              <a:rPr lang="en-US" sz="4800" b="1" kern="1200" dirty="0" err="1">
                <a:solidFill>
                  <a:schemeClr val="bg1"/>
                </a:solidFill>
                <a:latin typeface="+mj-lt"/>
                <a:ea typeface="+mj-ea"/>
                <a:cs typeface="+mj-cs"/>
              </a:rPr>
              <a:t>Sénégambie</a:t>
            </a:r>
            <a:endParaRPr lang="en-US" sz="4800" kern="1200" dirty="0">
              <a:solidFill>
                <a:schemeClr val="bg1"/>
              </a:solidFill>
              <a:latin typeface="+mj-lt"/>
              <a:ea typeface="+mj-ea"/>
              <a:cs typeface="+mj-cs"/>
            </a:endParaRPr>
          </a:p>
        </p:txBody>
      </p:sp>
      <p:sp>
        <p:nvSpPr>
          <p:cNvPr id="27" name="Rectangle 26">
            <a:extLst>
              <a:ext uri="{FF2B5EF4-FFF2-40B4-BE49-F238E27FC236}">
                <a16:creationId xmlns:a16="http://schemas.microsoft.com/office/drawing/2014/main" id="{B34F5AD2-EDBD-4BBD-A55C-EAFFD0C709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51035"/>
            <a:ext cx="12191990" cy="23069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832F003-FCA6-4CFB-A2EA-308F3AA257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61180" y="4866503"/>
            <a:ext cx="457200" cy="45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786434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E52985E-2553-471E-82AA-5ED7A32989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3308" y="4462044"/>
            <a:ext cx="11438793" cy="1844256"/>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Image 6" descr="Une image contenant texte, carte&#10;&#10;Description générée automatiquement">
            <a:extLst>
              <a:ext uri="{FF2B5EF4-FFF2-40B4-BE49-F238E27FC236}">
                <a16:creationId xmlns:a16="http://schemas.microsoft.com/office/drawing/2014/main" id="{C38B1FD2-015C-4F18-9656-57C2A68AD7D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54523" y="362887"/>
            <a:ext cx="5100734" cy="3749040"/>
          </a:xfrm>
          <a:prstGeom prst="rect">
            <a:avLst/>
          </a:prstGeom>
        </p:spPr>
      </p:pic>
      <p:pic>
        <p:nvPicPr>
          <p:cNvPr id="5" name="Image 4" descr="Une image contenant texte&#10;&#10;Description générée automatiquement">
            <a:extLst>
              <a:ext uri="{FF2B5EF4-FFF2-40B4-BE49-F238E27FC236}">
                <a16:creationId xmlns:a16="http://schemas.microsoft.com/office/drawing/2014/main" id="{EC0BB363-87D5-48B5-B40F-03EB36C7820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928093" y="250764"/>
            <a:ext cx="2811780" cy="3749040"/>
          </a:xfrm>
          <a:prstGeom prst="rect">
            <a:avLst/>
          </a:prstGeom>
        </p:spPr>
      </p:pic>
      <p:cxnSp>
        <p:nvCxnSpPr>
          <p:cNvPr id="15" name="Straight Connector 14">
            <a:extLst>
              <a:ext uri="{FF2B5EF4-FFF2-40B4-BE49-F238E27FC236}">
                <a16:creationId xmlns:a16="http://schemas.microsoft.com/office/drawing/2014/main" id="{DAE3ABC6-4042-4293-A7DF-F01181363B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4739873" y="4690076"/>
            <a:ext cx="0" cy="1371600"/>
          </a:xfrm>
          <a:prstGeom prst="line">
            <a:avLst/>
          </a:prstGeom>
          <a:ln w="19050">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sp>
        <p:nvSpPr>
          <p:cNvPr id="8" name="ZoneTexte 7">
            <a:extLst>
              <a:ext uri="{FF2B5EF4-FFF2-40B4-BE49-F238E27FC236}">
                <a16:creationId xmlns:a16="http://schemas.microsoft.com/office/drawing/2014/main" id="{E9F62070-AA5F-4C06-AD41-412CE410626C}"/>
              </a:ext>
            </a:extLst>
          </p:cNvPr>
          <p:cNvSpPr txBox="1"/>
          <p:nvPr/>
        </p:nvSpPr>
        <p:spPr>
          <a:xfrm>
            <a:off x="4945336" y="4615840"/>
            <a:ext cx="6609921" cy="1526741"/>
          </a:xfrm>
          <a:prstGeom prst="rect">
            <a:avLst/>
          </a:prstGeom>
        </p:spPr>
        <p:txBody>
          <a:bodyPr vert="horz" lIns="91440" tIns="45720" rIns="91440" bIns="45720" rtlCol="0" anchor="ctr">
            <a:normAutofit/>
          </a:bodyPr>
          <a:lstStyle/>
          <a:p>
            <a:pPr>
              <a:lnSpc>
                <a:spcPct val="90000"/>
              </a:lnSpc>
              <a:spcAft>
                <a:spcPts val="600"/>
              </a:spcAft>
            </a:pPr>
            <a:r>
              <a:rPr lang="en-US" sz="2200" b="1" dirty="0">
                <a:solidFill>
                  <a:schemeClr val="bg1"/>
                </a:solidFill>
              </a:rPr>
              <a:t>Les </a:t>
            </a:r>
            <a:r>
              <a:rPr lang="en-US" sz="2200" b="1" dirty="0" err="1">
                <a:solidFill>
                  <a:schemeClr val="bg1"/>
                </a:solidFill>
              </a:rPr>
              <a:t>étapes</a:t>
            </a:r>
            <a:r>
              <a:rPr lang="en-US" sz="2200" b="1" dirty="0">
                <a:solidFill>
                  <a:schemeClr val="bg1"/>
                </a:solidFill>
              </a:rPr>
              <a:t> de la « </a:t>
            </a:r>
            <a:r>
              <a:rPr lang="en-US" sz="2200" b="1" dirty="0" err="1">
                <a:solidFill>
                  <a:schemeClr val="bg1"/>
                </a:solidFill>
              </a:rPr>
              <a:t>découverte</a:t>
            </a:r>
            <a:r>
              <a:rPr lang="en-US" sz="2200" b="1" dirty="0">
                <a:solidFill>
                  <a:schemeClr val="bg1"/>
                </a:solidFill>
              </a:rPr>
              <a:t> », par les </a:t>
            </a:r>
            <a:r>
              <a:rPr lang="en-US" sz="2200" b="1" dirty="0" err="1">
                <a:solidFill>
                  <a:schemeClr val="bg1"/>
                </a:solidFill>
              </a:rPr>
              <a:t>Portugais</a:t>
            </a:r>
            <a:r>
              <a:rPr lang="en-US" sz="2200" b="1" dirty="0">
                <a:solidFill>
                  <a:schemeClr val="bg1"/>
                </a:solidFill>
              </a:rPr>
              <a:t>, de la </a:t>
            </a:r>
            <a:r>
              <a:rPr lang="en-US" sz="2200" b="1" dirty="0" err="1">
                <a:solidFill>
                  <a:schemeClr val="bg1"/>
                </a:solidFill>
              </a:rPr>
              <a:t>côte</a:t>
            </a:r>
            <a:r>
              <a:rPr lang="en-US" sz="2200" b="1" dirty="0">
                <a:solidFill>
                  <a:schemeClr val="bg1"/>
                </a:solidFill>
              </a:rPr>
              <a:t> </a:t>
            </a:r>
            <a:r>
              <a:rPr lang="en-US" sz="2200" b="1" dirty="0" err="1">
                <a:solidFill>
                  <a:schemeClr val="bg1"/>
                </a:solidFill>
              </a:rPr>
              <a:t>ouest</a:t>
            </a:r>
            <a:r>
              <a:rPr lang="en-US" sz="2200" b="1" dirty="0">
                <a:solidFill>
                  <a:schemeClr val="bg1"/>
                </a:solidFill>
              </a:rPr>
              <a:t> </a:t>
            </a:r>
            <a:r>
              <a:rPr lang="en-US" sz="2200" b="1" dirty="0" err="1">
                <a:solidFill>
                  <a:schemeClr val="bg1"/>
                </a:solidFill>
              </a:rPr>
              <a:t>africaine</a:t>
            </a:r>
            <a:r>
              <a:rPr lang="en-US" sz="2200" b="1" dirty="0">
                <a:solidFill>
                  <a:schemeClr val="bg1"/>
                </a:solidFill>
              </a:rPr>
              <a:t> </a:t>
            </a:r>
            <a:br>
              <a:rPr lang="en-US" sz="2200" b="1" dirty="0">
                <a:solidFill>
                  <a:schemeClr val="bg1"/>
                </a:solidFill>
              </a:rPr>
            </a:br>
            <a:r>
              <a:rPr lang="en-US" sz="1600" b="1" dirty="0">
                <a:solidFill>
                  <a:schemeClr val="bg1"/>
                </a:solidFill>
              </a:rPr>
              <a:t>Pierre </a:t>
            </a:r>
            <a:r>
              <a:rPr lang="en-US" sz="1600" b="1" dirty="0" err="1">
                <a:solidFill>
                  <a:schemeClr val="bg1"/>
                </a:solidFill>
              </a:rPr>
              <a:t>Chaunu</a:t>
            </a:r>
            <a:r>
              <a:rPr lang="en-US" sz="1600" b="1" dirty="0">
                <a:solidFill>
                  <a:schemeClr val="bg1"/>
                </a:solidFill>
              </a:rPr>
              <a:t>, </a:t>
            </a:r>
            <a:r>
              <a:rPr lang="en-US" sz="1600" b="1" i="1" dirty="0" err="1">
                <a:solidFill>
                  <a:schemeClr val="bg1"/>
                </a:solidFill>
              </a:rPr>
              <a:t>L’expansion</a:t>
            </a:r>
            <a:r>
              <a:rPr lang="en-US" sz="1600" b="1" i="1" dirty="0">
                <a:solidFill>
                  <a:schemeClr val="bg1"/>
                </a:solidFill>
              </a:rPr>
              <a:t> </a:t>
            </a:r>
            <a:r>
              <a:rPr lang="en-US" sz="1600" b="1" i="1" dirty="0" err="1">
                <a:solidFill>
                  <a:schemeClr val="bg1"/>
                </a:solidFill>
              </a:rPr>
              <a:t>européenne</a:t>
            </a:r>
            <a:r>
              <a:rPr lang="en-US" sz="1600" b="1" i="1" dirty="0">
                <a:solidFill>
                  <a:schemeClr val="bg1"/>
                </a:solidFill>
              </a:rPr>
              <a:t> du </a:t>
            </a:r>
            <a:r>
              <a:rPr lang="en-US" sz="1600" b="1" i="1" dirty="0" err="1">
                <a:solidFill>
                  <a:schemeClr val="bg1"/>
                </a:solidFill>
              </a:rPr>
              <a:t>XIII</a:t>
            </a:r>
            <a:r>
              <a:rPr lang="en-US" sz="1600" b="1" i="1" baseline="30000" dirty="0" err="1">
                <a:solidFill>
                  <a:schemeClr val="bg1"/>
                </a:solidFill>
              </a:rPr>
              <a:t>e</a:t>
            </a:r>
            <a:r>
              <a:rPr lang="en-US" sz="1600" b="1" i="1" dirty="0">
                <a:solidFill>
                  <a:schemeClr val="bg1"/>
                </a:solidFill>
              </a:rPr>
              <a:t> au </a:t>
            </a:r>
            <a:r>
              <a:rPr lang="en-US" sz="1600" b="1" i="1" dirty="0" err="1">
                <a:solidFill>
                  <a:schemeClr val="bg1"/>
                </a:solidFill>
              </a:rPr>
              <a:t>XV</a:t>
            </a:r>
            <a:r>
              <a:rPr lang="en-US" sz="1600" b="1" i="1" baseline="30000" dirty="0" err="1">
                <a:solidFill>
                  <a:schemeClr val="bg1"/>
                </a:solidFill>
              </a:rPr>
              <a:t>e</a:t>
            </a:r>
            <a:r>
              <a:rPr lang="en-US" sz="1600" b="1" i="1" dirty="0">
                <a:solidFill>
                  <a:schemeClr val="bg1"/>
                </a:solidFill>
              </a:rPr>
              <a:t> siècle</a:t>
            </a:r>
            <a:r>
              <a:rPr lang="en-US" sz="1600" b="1" dirty="0">
                <a:solidFill>
                  <a:schemeClr val="bg1"/>
                </a:solidFill>
              </a:rPr>
              <a:t>, </a:t>
            </a:r>
            <a:r>
              <a:rPr lang="en-US" sz="1600" b="1" dirty="0" err="1">
                <a:solidFill>
                  <a:schemeClr val="bg1"/>
                </a:solidFill>
              </a:rPr>
              <a:t>Puf</a:t>
            </a:r>
            <a:r>
              <a:rPr lang="en-US" sz="1600" b="1" dirty="0">
                <a:solidFill>
                  <a:schemeClr val="bg1"/>
                </a:solidFill>
              </a:rPr>
              <a:t>, coll. “Nouvelle Clio”, 1969.</a:t>
            </a:r>
            <a:endParaRPr lang="en-US" sz="2200" b="1" dirty="0">
              <a:solidFill>
                <a:schemeClr val="bg1"/>
              </a:solidFill>
            </a:endParaRPr>
          </a:p>
        </p:txBody>
      </p:sp>
    </p:spTree>
    <p:extLst>
      <p:ext uri="{BB962C8B-B14F-4D97-AF65-F5344CB8AC3E}">
        <p14:creationId xmlns:p14="http://schemas.microsoft.com/office/powerpoint/2010/main" val="5960056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F63F11-C0E3-40D7-9D62-6A27F3240E39}"/>
              </a:ext>
            </a:extLst>
          </p:cNvPr>
          <p:cNvSpPr>
            <a:spLocks noGrp="1"/>
          </p:cNvSpPr>
          <p:nvPr>
            <p:ph type="title"/>
          </p:nvPr>
        </p:nvSpPr>
        <p:spPr>
          <a:xfrm>
            <a:off x="774574" y="3520000"/>
            <a:ext cx="5046196" cy="1795803"/>
          </a:xfrm>
        </p:spPr>
        <p:txBody>
          <a:bodyPr vert="horz" lIns="91440" tIns="45720" rIns="91440" bIns="45720" rtlCol="0" anchor="b">
            <a:normAutofit/>
          </a:bodyPr>
          <a:lstStyle/>
          <a:p>
            <a:r>
              <a:rPr lang="en-US" sz="4800" b="1" kern="1200">
                <a:solidFill>
                  <a:schemeClr val="tx1"/>
                </a:solidFill>
                <a:latin typeface="+mj-lt"/>
                <a:ea typeface="+mj-ea"/>
                <a:cs typeface="+mj-cs"/>
              </a:rPr>
              <a:t>Luso-africains et créolisation</a:t>
            </a:r>
          </a:p>
        </p:txBody>
      </p:sp>
      <p:pic>
        <p:nvPicPr>
          <p:cNvPr id="4" name="Image 3" descr="Une image contenant texte, eau&#10;&#10;Description générée automatiquement">
            <a:extLst>
              <a:ext uri="{FF2B5EF4-FFF2-40B4-BE49-F238E27FC236}">
                <a16:creationId xmlns:a16="http://schemas.microsoft.com/office/drawing/2014/main" id="{932F1A4C-CC19-4670-89F0-7CAE2B337FA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23084" y="968990"/>
            <a:ext cx="2021842" cy="2898699"/>
          </a:xfrm>
          <a:prstGeom prst="rect">
            <a:avLst/>
          </a:prstGeom>
        </p:spPr>
      </p:pic>
      <p:sp>
        <p:nvSpPr>
          <p:cNvPr id="17" name="Freeform: Shape 16">
            <a:extLst>
              <a:ext uri="{FF2B5EF4-FFF2-40B4-BE49-F238E27FC236}">
                <a16:creationId xmlns:a16="http://schemas.microsoft.com/office/drawing/2014/main" id="{7BC0F8B1-F985-469B-8332-13DBC76655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791963" y="451044"/>
            <a:ext cx="2308583" cy="2741196"/>
          </a:xfrm>
          <a:custGeom>
            <a:avLst/>
            <a:gdLst>
              <a:gd name="connsiteX0" fmla="*/ 2308583 w 2308583"/>
              <a:gd name="connsiteY0" fmla="*/ 2741196 h 2741196"/>
              <a:gd name="connsiteX1" fmla="*/ 462 w 2308583"/>
              <a:gd name="connsiteY1" fmla="*/ 2741196 h 2741196"/>
              <a:gd name="connsiteX2" fmla="*/ 0 w 2308583"/>
              <a:gd name="connsiteY2" fmla="*/ 2469337 h 2741196"/>
              <a:gd name="connsiteX3" fmla="*/ 2022607 w 2308583"/>
              <a:gd name="connsiteY3" fmla="*/ 2470269 h 2741196"/>
              <a:gd name="connsiteX4" fmla="*/ 2022607 w 2308583"/>
              <a:gd name="connsiteY4" fmla="*/ 0 h 2741196"/>
              <a:gd name="connsiteX5" fmla="*/ 2308583 w 2308583"/>
              <a:gd name="connsiteY5" fmla="*/ 0 h 2741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8583" h="2741196">
                <a:moveTo>
                  <a:pt x="2308583" y="2741196"/>
                </a:moveTo>
                <a:lnTo>
                  <a:pt x="462" y="2741196"/>
                </a:lnTo>
                <a:cubicBezTo>
                  <a:pt x="-462" y="2647366"/>
                  <a:pt x="923" y="2563167"/>
                  <a:pt x="0" y="2469337"/>
                </a:cubicBezTo>
                <a:lnTo>
                  <a:pt x="2022607" y="2470269"/>
                </a:lnTo>
                <a:lnTo>
                  <a:pt x="2022607" y="0"/>
                </a:lnTo>
                <a:lnTo>
                  <a:pt x="2308583" y="0"/>
                </a:lnTo>
                <a:close/>
              </a:path>
            </a:pathLst>
          </a:custGeom>
          <a:solidFill>
            <a:schemeClr val="tx1">
              <a:lumMod val="95000"/>
              <a:lumOff val="5000"/>
              <a:alpha val="75000"/>
            </a:schemeClr>
          </a:solidFill>
          <a:ln w="0">
            <a:noFill/>
            <a:prstDash val="solid"/>
            <a:round/>
            <a:headEnd/>
            <a:tailEnd/>
          </a:ln>
        </p:spPr>
      </p:sp>
      <p:pic>
        <p:nvPicPr>
          <p:cNvPr id="8" name="Image 7" descr="Une image contenant jaune, signe, rue, alimentation&#10;&#10;Description générée automatiquement">
            <a:extLst>
              <a:ext uri="{FF2B5EF4-FFF2-40B4-BE49-F238E27FC236}">
                <a16:creationId xmlns:a16="http://schemas.microsoft.com/office/drawing/2014/main" id="{8112F540-4354-42C6-949F-BA030DB3BF7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319858" y="434000"/>
            <a:ext cx="1937662" cy="2758238"/>
          </a:xfrm>
          <a:prstGeom prst="rect">
            <a:avLst/>
          </a:prstGeom>
        </p:spPr>
      </p:pic>
      <p:pic>
        <p:nvPicPr>
          <p:cNvPr id="7" name="Image 6" descr="Une image contenant texte, livre, montagne&#10;&#10;Description générée automatiquement">
            <a:extLst>
              <a:ext uri="{FF2B5EF4-FFF2-40B4-BE49-F238E27FC236}">
                <a16:creationId xmlns:a16="http://schemas.microsoft.com/office/drawing/2014/main" id="{DFD5F76D-43B9-4E47-B891-28B7486A0CF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682713" y="857477"/>
            <a:ext cx="1669354" cy="2334761"/>
          </a:xfrm>
          <a:prstGeom prst="rect">
            <a:avLst/>
          </a:prstGeom>
        </p:spPr>
      </p:pic>
      <p:sp>
        <p:nvSpPr>
          <p:cNvPr id="19" name="Freeform: Shape 18">
            <a:extLst>
              <a:ext uri="{FF2B5EF4-FFF2-40B4-BE49-F238E27FC236}">
                <a16:creationId xmlns:a16="http://schemas.microsoft.com/office/drawing/2014/main" id="{89D15953-1642-4DD6-AD9E-01AA19247F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9466977" y="434000"/>
            <a:ext cx="2308583" cy="1114404"/>
          </a:xfrm>
          <a:custGeom>
            <a:avLst/>
            <a:gdLst>
              <a:gd name="connsiteX0" fmla="*/ 462 w 2308583"/>
              <a:gd name="connsiteY0" fmla="*/ 1114404 h 1114404"/>
              <a:gd name="connsiteX1" fmla="*/ 2308583 w 2308583"/>
              <a:gd name="connsiteY1" fmla="*/ 1114404 h 1114404"/>
              <a:gd name="connsiteX2" fmla="*/ 2308583 w 2308583"/>
              <a:gd name="connsiteY2" fmla="*/ 0 h 1114404"/>
              <a:gd name="connsiteX3" fmla="*/ 2022607 w 2308583"/>
              <a:gd name="connsiteY3" fmla="*/ 0 h 1114404"/>
              <a:gd name="connsiteX4" fmla="*/ 2022607 w 2308583"/>
              <a:gd name="connsiteY4" fmla="*/ 843477 h 1114404"/>
              <a:gd name="connsiteX5" fmla="*/ 0 w 2308583"/>
              <a:gd name="connsiteY5" fmla="*/ 842545 h 1114404"/>
              <a:gd name="connsiteX6" fmla="*/ 462 w 2308583"/>
              <a:gd name="connsiteY6" fmla="*/ 1114404 h 1114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8583" h="1114404">
                <a:moveTo>
                  <a:pt x="462" y="1114404"/>
                </a:moveTo>
                <a:lnTo>
                  <a:pt x="2308583" y="1114404"/>
                </a:lnTo>
                <a:lnTo>
                  <a:pt x="2308583" y="0"/>
                </a:lnTo>
                <a:lnTo>
                  <a:pt x="2022607" y="0"/>
                </a:lnTo>
                <a:lnTo>
                  <a:pt x="2022607" y="843477"/>
                </a:lnTo>
                <a:lnTo>
                  <a:pt x="0" y="842545"/>
                </a:lnTo>
                <a:cubicBezTo>
                  <a:pt x="923" y="936375"/>
                  <a:pt x="-462" y="1020574"/>
                  <a:pt x="462" y="1114404"/>
                </a:cubicBezTo>
                <a:close/>
              </a:path>
            </a:pathLst>
          </a:custGeom>
          <a:solidFill>
            <a:schemeClr val="tx1">
              <a:lumMod val="95000"/>
              <a:lumOff val="5000"/>
              <a:alpha val="75000"/>
            </a:schemeClr>
          </a:solidFill>
          <a:ln w="0">
            <a:noFill/>
            <a:prstDash val="solid"/>
            <a:round/>
            <a:headEnd/>
            <a:tailEnd/>
          </a:ln>
        </p:spPr>
      </p:sp>
      <p:cxnSp>
        <p:nvCxnSpPr>
          <p:cNvPr id="21" name="Straight Connector 20">
            <a:extLst>
              <a:ext uri="{FF2B5EF4-FFF2-40B4-BE49-F238E27FC236}">
                <a16:creationId xmlns:a16="http://schemas.microsoft.com/office/drawing/2014/main" id="{1918D9D3-1370-4FF6-9DFC-9F87F903959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14400" y="5377218"/>
            <a:ext cx="4387755" cy="0"/>
          </a:xfrm>
          <a:prstGeom prst="line">
            <a:avLst/>
          </a:prstGeom>
          <a:ln w="158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12" name="Image 11" descr="Une image contenant signe&#10;&#10;Description générée automatiquement">
            <a:extLst>
              <a:ext uri="{FF2B5EF4-FFF2-40B4-BE49-F238E27FC236}">
                <a16:creationId xmlns:a16="http://schemas.microsoft.com/office/drawing/2014/main" id="{5076E936-0BB4-4C64-8573-3D14F598703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820770" y="3428999"/>
            <a:ext cx="2210031" cy="3348532"/>
          </a:xfrm>
          <a:prstGeom prst="rect">
            <a:avLst/>
          </a:prstGeom>
        </p:spPr>
      </p:pic>
      <p:pic>
        <p:nvPicPr>
          <p:cNvPr id="10" name="Image 9" descr="Une image contenant texte&#10;&#10;Description générée automatiquement">
            <a:extLst>
              <a:ext uri="{FF2B5EF4-FFF2-40B4-BE49-F238E27FC236}">
                <a16:creationId xmlns:a16="http://schemas.microsoft.com/office/drawing/2014/main" id="{2A62FC5A-AD1D-4360-A8B0-EEA820491A1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881024" y="3294344"/>
            <a:ext cx="1729609" cy="2620621"/>
          </a:xfrm>
          <a:prstGeom prst="rect">
            <a:avLst/>
          </a:prstGeom>
        </p:spPr>
      </p:pic>
      <p:sp>
        <p:nvSpPr>
          <p:cNvPr id="23" name="Freeform 6">
            <a:extLst>
              <a:ext uri="{FF2B5EF4-FFF2-40B4-BE49-F238E27FC236}">
                <a16:creationId xmlns:a16="http://schemas.microsoft.com/office/drawing/2014/main" id="{FBF3780C-749F-4B50-9E1D-F2B1F6DBB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8476833" y="2919002"/>
            <a:ext cx="2525072" cy="3398994"/>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1">
              <a:lumMod val="95000"/>
              <a:lumOff val="5000"/>
              <a:alpha val="75000"/>
            </a:schemeClr>
          </a:solidFill>
          <a:ln w="0">
            <a:noFill/>
            <a:prstDash val="solid"/>
            <a:round/>
            <a:headEnd/>
            <a:tailEnd/>
          </a:ln>
        </p:spPr>
      </p:sp>
    </p:spTree>
    <p:extLst>
      <p:ext uri="{BB962C8B-B14F-4D97-AF65-F5344CB8AC3E}">
        <p14:creationId xmlns:p14="http://schemas.microsoft.com/office/powerpoint/2010/main" val="33617863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CA0DAA6-33B8-4A25-810D-2F4D816FB4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54297"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A074E72E-99C2-473D-B185-4A5B6B8C9259}"/>
              </a:ext>
            </a:extLst>
          </p:cNvPr>
          <p:cNvSpPr>
            <a:spLocks noGrp="1"/>
          </p:cNvSpPr>
          <p:nvPr>
            <p:ph type="title"/>
          </p:nvPr>
        </p:nvSpPr>
        <p:spPr>
          <a:xfrm>
            <a:off x="638556" y="1316487"/>
            <a:ext cx="3377183" cy="3681976"/>
          </a:xfrm>
          <a:noFill/>
        </p:spPr>
        <p:txBody>
          <a:bodyPr vert="horz" lIns="91440" tIns="45720" rIns="91440" bIns="45720" rtlCol="0" anchor="b">
            <a:normAutofit/>
          </a:bodyPr>
          <a:lstStyle/>
          <a:p>
            <a:r>
              <a:rPr lang="en-US" sz="4100" b="1" kern="1200" dirty="0">
                <a:solidFill>
                  <a:schemeClr val="bg1"/>
                </a:solidFill>
                <a:latin typeface="+mj-lt"/>
                <a:ea typeface="+mj-ea"/>
                <a:cs typeface="+mj-cs"/>
              </a:rPr>
              <a:t>Le temps des </a:t>
            </a:r>
            <a:r>
              <a:rPr lang="en-US" sz="4100" b="1" kern="1200" dirty="0" err="1">
                <a:solidFill>
                  <a:schemeClr val="bg1"/>
                </a:solidFill>
                <a:latin typeface="+mj-lt"/>
                <a:ea typeface="+mj-ea"/>
                <a:cs typeface="+mj-cs"/>
              </a:rPr>
              <a:t>comptoirs</a:t>
            </a:r>
            <a:r>
              <a:rPr lang="en-US" sz="4100" b="1" kern="1200" dirty="0">
                <a:solidFill>
                  <a:schemeClr val="bg1"/>
                </a:solidFill>
                <a:latin typeface="+mj-lt"/>
                <a:ea typeface="+mj-ea"/>
                <a:cs typeface="+mj-cs"/>
              </a:rPr>
              <a:t> et </a:t>
            </a:r>
            <a:r>
              <a:rPr lang="en-US" sz="4100" b="1" kern="1200" dirty="0" err="1">
                <a:solidFill>
                  <a:schemeClr val="bg1"/>
                </a:solidFill>
                <a:latin typeface="+mj-lt"/>
                <a:ea typeface="+mj-ea"/>
                <a:cs typeface="+mj-cs"/>
              </a:rPr>
              <a:t>l’émergence</a:t>
            </a:r>
            <a:r>
              <a:rPr lang="en-US" sz="4100" b="1" kern="1200" dirty="0">
                <a:solidFill>
                  <a:schemeClr val="bg1"/>
                </a:solidFill>
                <a:latin typeface="+mj-lt"/>
                <a:ea typeface="+mj-ea"/>
                <a:cs typeface="+mj-cs"/>
              </a:rPr>
              <a:t> des cultures </a:t>
            </a:r>
            <a:r>
              <a:rPr lang="en-US" sz="4100" b="1" kern="1200" dirty="0" err="1">
                <a:solidFill>
                  <a:schemeClr val="bg1"/>
                </a:solidFill>
                <a:latin typeface="+mj-lt"/>
                <a:ea typeface="+mj-ea"/>
                <a:cs typeface="+mj-cs"/>
              </a:rPr>
              <a:t>eurafricaines</a:t>
            </a:r>
            <a:endParaRPr lang="en-US" sz="4100" b="1" kern="1200" dirty="0">
              <a:solidFill>
                <a:schemeClr val="bg1"/>
              </a:solidFill>
              <a:latin typeface="+mj-lt"/>
              <a:ea typeface="+mj-ea"/>
              <a:cs typeface="+mj-cs"/>
            </a:endParaRPr>
          </a:p>
        </p:txBody>
      </p:sp>
      <p:pic>
        <p:nvPicPr>
          <p:cNvPr id="4" name="Image 3" descr="Une image contenant texte, carte&#10;&#10;Description générée automatiquement">
            <a:extLst>
              <a:ext uri="{FF2B5EF4-FFF2-40B4-BE49-F238E27FC236}">
                <a16:creationId xmlns:a16="http://schemas.microsoft.com/office/drawing/2014/main" id="{C0434F27-E905-414A-92EF-8AA01B68CB0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95454" y="727502"/>
            <a:ext cx="6356465" cy="5402995"/>
          </a:xfrm>
          <a:prstGeom prst="rect">
            <a:avLst/>
          </a:prstGeom>
        </p:spPr>
      </p:pic>
    </p:spTree>
    <p:extLst>
      <p:ext uri="{BB962C8B-B14F-4D97-AF65-F5344CB8AC3E}">
        <p14:creationId xmlns:p14="http://schemas.microsoft.com/office/powerpoint/2010/main" val="4716357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F0A661-D287-4B9A-80EE-A91E5D1D3B79}"/>
              </a:ext>
            </a:extLst>
          </p:cNvPr>
          <p:cNvSpPr>
            <a:spLocks noGrp="1"/>
          </p:cNvSpPr>
          <p:nvPr>
            <p:ph type="title"/>
          </p:nvPr>
        </p:nvSpPr>
        <p:spPr>
          <a:xfrm>
            <a:off x="162838" y="365125"/>
            <a:ext cx="11824569" cy="1325563"/>
          </a:xfrm>
        </p:spPr>
        <p:txBody>
          <a:bodyPr>
            <a:normAutofit/>
          </a:bodyPr>
          <a:lstStyle/>
          <a:p>
            <a:pPr algn="ctr"/>
            <a:r>
              <a:rPr lang="fr-FR" sz="4000" b="1" dirty="0"/>
              <a:t>Intermédiaires (&amp;) eurafricains d’Afrique occidentale</a:t>
            </a:r>
          </a:p>
        </p:txBody>
      </p:sp>
      <p:pic>
        <p:nvPicPr>
          <p:cNvPr id="3" name="Image 2" descr="Une image contenant signe, arbre, assis, rue&#10;&#10;Description générée automatiquement">
            <a:extLst>
              <a:ext uri="{FF2B5EF4-FFF2-40B4-BE49-F238E27FC236}">
                <a16:creationId xmlns:a16="http://schemas.microsoft.com/office/drawing/2014/main" id="{A6E0A805-B8F2-4DAB-9DDD-489F987E40E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9413" y="1690687"/>
            <a:ext cx="3029363" cy="4802187"/>
          </a:xfrm>
          <a:prstGeom prst="rect">
            <a:avLst/>
          </a:prstGeom>
        </p:spPr>
      </p:pic>
      <p:pic>
        <p:nvPicPr>
          <p:cNvPr id="5" name="Image 4" descr="Une image contenant texte, eau, livre, signe&#10;&#10;Description générée automatiquement">
            <a:extLst>
              <a:ext uri="{FF2B5EF4-FFF2-40B4-BE49-F238E27FC236}">
                <a16:creationId xmlns:a16="http://schemas.microsoft.com/office/drawing/2014/main" id="{623026AD-B2B6-454D-A199-996757BBBB6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455935" y="1690688"/>
            <a:ext cx="3120466" cy="4802186"/>
          </a:xfrm>
          <a:prstGeom prst="rect">
            <a:avLst/>
          </a:prstGeom>
        </p:spPr>
      </p:pic>
      <p:pic>
        <p:nvPicPr>
          <p:cNvPr id="7" name="Image 6">
            <a:extLst>
              <a:ext uri="{FF2B5EF4-FFF2-40B4-BE49-F238E27FC236}">
                <a16:creationId xmlns:a16="http://schemas.microsoft.com/office/drawing/2014/main" id="{2A461C9B-9D47-4504-9362-2D521555C18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63560" y="1690688"/>
            <a:ext cx="3181314" cy="4802186"/>
          </a:xfrm>
          <a:prstGeom prst="rect">
            <a:avLst/>
          </a:prstGeom>
        </p:spPr>
      </p:pic>
    </p:spTree>
    <p:extLst>
      <p:ext uri="{BB962C8B-B14F-4D97-AF65-F5344CB8AC3E}">
        <p14:creationId xmlns:p14="http://schemas.microsoft.com/office/powerpoint/2010/main" val="7357056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CA0DAA6-33B8-4A25-810D-2F4D816FB4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54297"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A074E72E-99C2-473D-B185-4A5B6B8C9259}"/>
              </a:ext>
            </a:extLst>
          </p:cNvPr>
          <p:cNvSpPr>
            <a:spLocks noGrp="1"/>
          </p:cNvSpPr>
          <p:nvPr>
            <p:ph type="title"/>
          </p:nvPr>
        </p:nvSpPr>
        <p:spPr>
          <a:xfrm>
            <a:off x="651307" y="640081"/>
            <a:ext cx="3377183" cy="3681976"/>
          </a:xfrm>
          <a:noFill/>
        </p:spPr>
        <p:txBody>
          <a:bodyPr vert="horz" lIns="91440" tIns="45720" rIns="91440" bIns="45720" rtlCol="0" anchor="b">
            <a:normAutofit/>
          </a:bodyPr>
          <a:lstStyle/>
          <a:p>
            <a:r>
              <a:rPr lang="en-US" b="1" kern="1200">
                <a:solidFill>
                  <a:schemeClr val="bg1"/>
                </a:solidFill>
                <a:latin typeface="+mj-lt"/>
                <a:ea typeface="+mj-ea"/>
                <a:cs typeface="+mj-cs"/>
              </a:rPr>
              <a:t>La présence française</a:t>
            </a:r>
            <a:br>
              <a:rPr lang="en-US" b="1" kern="1200">
                <a:solidFill>
                  <a:schemeClr val="bg1"/>
                </a:solidFill>
                <a:latin typeface="+mj-lt"/>
                <a:ea typeface="+mj-ea"/>
                <a:cs typeface="+mj-cs"/>
              </a:rPr>
            </a:br>
            <a:r>
              <a:rPr lang="en-US" b="1" kern="1200">
                <a:solidFill>
                  <a:schemeClr val="bg1"/>
                </a:solidFill>
                <a:latin typeface="+mj-lt"/>
                <a:ea typeface="+mj-ea"/>
                <a:cs typeface="+mj-cs"/>
              </a:rPr>
              <a:t>en Afrique de l’Ouest</a:t>
            </a:r>
          </a:p>
        </p:txBody>
      </p:sp>
      <p:pic>
        <p:nvPicPr>
          <p:cNvPr id="4" name="Image 3" descr="Une image contenant texte, carte&#10;&#10;Description générée automatiquement">
            <a:extLst>
              <a:ext uri="{FF2B5EF4-FFF2-40B4-BE49-F238E27FC236}">
                <a16:creationId xmlns:a16="http://schemas.microsoft.com/office/drawing/2014/main" id="{7F0DE911-1562-4713-95AD-7F63957458B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04417" y="205787"/>
            <a:ext cx="4673658" cy="6446425"/>
          </a:xfrm>
          <a:prstGeom prst="rect">
            <a:avLst/>
          </a:prstGeom>
        </p:spPr>
      </p:pic>
    </p:spTree>
    <p:extLst>
      <p:ext uri="{BB962C8B-B14F-4D97-AF65-F5344CB8AC3E}">
        <p14:creationId xmlns:p14="http://schemas.microsoft.com/office/powerpoint/2010/main" val="27943428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A074E72E-99C2-473D-B185-4A5B6B8C9259}"/>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sz="4800" b="1" kern="1200">
                <a:solidFill>
                  <a:srgbClr val="FFFFFF"/>
                </a:solidFill>
                <a:latin typeface="+mj-lt"/>
                <a:ea typeface="+mj-ea"/>
                <a:cs typeface="+mj-cs"/>
              </a:rPr>
              <a:t>Le contexte insulaire et urbain </a:t>
            </a:r>
            <a:br>
              <a:rPr lang="en-US" sz="4800" b="1" kern="1200">
                <a:solidFill>
                  <a:srgbClr val="FFFFFF"/>
                </a:solidFill>
                <a:latin typeface="+mj-lt"/>
                <a:ea typeface="+mj-ea"/>
                <a:cs typeface="+mj-cs"/>
              </a:rPr>
            </a:br>
            <a:r>
              <a:rPr lang="en-US" sz="4800" b="1" kern="1200">
                <a:solidFill>
                  <a:srgbClr val="FFFFFF"/>
                </a:solidFill>
                <a:latin typeface="+mj-lt"/>
                <a:ea typeface="+mj-ea"/>
                <a:cs typeface="+mj-cs"/>
              </a:rPr>
              <a:t>à Saint-Louis et Gorée</a:t>
            </a:r>
          </a:p>
        </p:txBody>
      </p:sp>
      <p:pic>
        <p:nvPicPr>
          <p:cNvPr id="4" name="Image 3" descr="Une image contenant texte&#10;&#10;Description générée automatiquement">
            <a:hlinkClick r:id="rId3"/>
            <a:extLst>
              <a:ext uri="{FF2B5EF4-FFF2-40B4-BE49-F238E27FC236}">
                <a16:creationId xmlns:a16="http://schemas.microsoft.com/office/drawing/2014/main" id="{9952421A-7D82-4B6E-8D85-0A2A794BFFD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56250" y="492125"/>
            <a:ext cx="2038350" cy="3127375"/>
          </a:xfrm>
          <a:prstGeom prst="rect">
            <a:avLst/>
          </a:prstGeom>
        </p:spPr>
      </p:pic>
      <p:pic>
        <p:nvPicPr>
          <p:cNvPr id="6" name="Image 5" descr="Une image contenant texte, livre, photo&#10;&#10;Description générée automatiquement">
            <a:extLst>
              <a:ext uri="{FF2B5EF4-FFF2-40B4-BE49-F238E27FC236}">
                <a16:creationId xmlns:a16="http://schemas.microsoft.com/office/drawing/2014/main" id="{072B2F7C-D1CA-4A09-89D4-11F01619144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556250" y="3702050"/>
            <a:ext cx="1746250" cy="2670175"/>
          </a:xfrm>
          <a:prstGeom prst="rect">
            <a:avLst/>
          </a:prstGeom>
        </p:spPr>
      </p:pic>
      <p:pic>
        <p:nvPicPr>
          <p:cNvPr id="8" name="Image 7" descr="Une image contenant texte, livre&#10;&#10;Description générée automatiquement">
            <a:extLst>
              <a:ext uri="{FF2B5EF4-FFF2-40B4-BE49-F238E27FC236}">
                <a16:creationId xmlns:a16="http://schemas.microsoft.com/office/drawing/2014/main" id="{5C06AA2C-7308-477B-B466-6ECBC41EB77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78738" y="492125"/>
            <a:ext cx="3622675" cy="3127375"/>
          </a:xfrm>
          <a:prstGeom prst="rect">
            <a:avLst/>
          </a:prstGeom>
        </p:spPr>
      </p:pic>
      <p:pic>
        <p:nvPicPr>
          <p:cNvPr id="10" name="Image 9" descr="Une image contenant alimentation&#10;&#10;Description générée automatiquement">
            <a:extLst>
              <a:ext uri="{FF2B5EF4-FFF2-40B4-BE49-F238E27FC236}">
                <a16:creationId xmlns:a16="http://schemas.microsoft.com/office/drawing/2014/main" id="{B02C993D-7E64-47A0-964E-CBC33580977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386638" y="3702050"/>
            <a:ext cx="1736725" cy="2670175"/>
          </a:xfrm>
          <a:prstGeom prst="rect">
            <a:avLst/>
          </a:prstGeom>
        </p:spPr>
      </p:pic>
      <p:pic>
        <p:nvPicPr>
          <p:cNvPr id="12" name="Image 11" descr="Une image contenant texte&#10;&#10;Description générée automatiquement">
            <a:extLst>
              <a:ext uri="{FF2B5EF4-FFF2-40B4-BE49-F238E27FC236}">
                <a16:creationId xmlns:a16="http://schemas.microsoft.com/office/drawing/2014/main" id="{1D4264AC-F6C6-4494-A694-60B37F4288C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205913" y="3702050"/>
            <a:ext cx="2093913" cy="2670175"/>
          </a:xfrm>
          <a:prstGeom prst="rect">
            <a:avLst/>
          </a:prstGeom>
        </p:spPr>
      </p:pic>
    </p:spTree>
    <p:extLst>
      <p:ext uri="{BB962C8B-B14F-4D97-AF65-F5344CB8AC3E}">
        <p14:creationId xmlns:p14="http://schemas.microsoft.com/office/powerpoint/2010/main" val="42236442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cxnSp>
        <p:nvCxnSpPr>
          <p:cNvPr id="41" name="Straight Connector 40">
            <a:extLst>
              <a:ext uri="{FF2B5EF4-FFF2-40B4-BE49-F238E27FC236}">
                <a16:creationId xmlns:a16="http://schemas.microsoft.com/office/drawing/2014/main" id="{99AE2756-0FC4-4155-83E7-58AAAB63E7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5689"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sp>
        <p:nvSpPr>
          <p:cNvPr id="43" name="Rectangle 42">
            <a:extLst>
              <a:ext uri="{FF2B5EF4-FFF2-40B4-BE49-F238E27FC236}">
                <a16:creationId xmlns:a16="http://schemas.microsoft.com/office/drawing/2014/main" id="{247AB924-1B87-43FC-B7C7-B112D5C51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A074E72E-99C2-473D-B185-4A5B6B8C9259}"/>
              </a:ext>
            </a:extLst>
          </p:cNvPr>
          <p:cNvSpPr>
            <a:spLocks noGrp="1"/>
          </p:cNvSpPr>
          <p:nvPr>
            <p:ph type="title"/>
          </p:nvPr>
        </p:nvSpPr>
        <p:spPr>
          <a:xfrm>
            <a:off x="527538" y="4756638"/>
            <a:ext cx="11139854" cy="930447"/>
          </a:xfrm>
        </p:spPr>
        <p:txBody>
          <a:bodyPr vert="horz" lIns="91440" tIns="45720" rIns="91440" bIns="45720" rtlCol="0" anchor="b">
            <a:normAutofit/>
          </a:bodyPr>
          <a:lstStyle/>
          <a:p>
            <a:pPr algn="ctr"/>
            <a:r>
              <a:rPr lang="en-US" sz="3000" b="1">
                <a:solidFill>
                  <a:srgbClr val="FFFFFF"/>
                </a:solidFill>
              </a:rPr>
              <a:t>L’environnement </a:t>
            </a:r>
            <a:br>
              <a:rPr lang="en-US" sz="3000" b="1">
                <a:solidFill>
                  <a:srgbClr val="FFFFFF"/>
                </a:solidFill>
              </a:rPr>
            </a:br>
            <a:r>
              <a:rPr lang="en-US" sz="3000" b="1">
                <a:solidFill>
                  <a:srgbClr val="FFFFFF"/>
                </a:solidFill>
              </a:rPr>
              <a:t>ouest africain</a:t>
            </a:r>
          </a:p>
        </p:txBody>
      </p:sp>
      <p:pic>
        <p:nvPicPr>
          <p:cNvPr id="7" name="Image 6">
            <a:extLst>
              <a:ext uri="{FF2B5EF4-FFF2-40B4-BE49-F238E27FC236}">
                <a16:creationId xmlns:a16="http://schemas.microsoft.com/office/drawing/2014/main" id="{1C6F0B03-C6E6-4220-9209-837B33157CB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53601" y="307731"/>
            <a:ext cx="2558487" cy="3997637"/>
          </a:xfrm>
          <a:prstGeom prst="rect">
            <a:avLst/>
          </a:prstGeom>
        </p:spPr>
      </p:pic>
      <p:pic>
        <p:nvPicPr>
          <p:cNvPr id="5" name="Image 4" descr="Une image contenant texte&#10;&#10;Description générée automatiquement">
            <a:extLst>
              <a:ext uri="{FF2B5EF4-FFF2-40B4-BE49-F238E27FC236}">
                <a16:creationId xmlns:a16="http://schemas.microsoft.com/office/drawing/2014/main" id="{3D33C8CD-741D-4E79-AFE9-05886A8649D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73177" y="307731"/>
            <a:ext cx="2658428" cy="3997637"/>
          </a:xfrm>
          <a:prstGeom prst="rect">
            <a:avLst/>
          </a:prstGeom>
        </p:spPr>
      </p:pic>
      <p:cxnSp>
        <p:nvCxnSpPr>
          <p:cNvPr id="45" name="Straight Connector 44">
            <a:extLst>
              <a:ext uri="{FF2B5EF4-FFF2-40B4-BE49-F238E27FC236}">
                <a16:creationId xmlns:a16="http://schemas.microsoft.com/office/drawing/2014/main" id="{818DC98F-4057-4645-B948-F604F39A9C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53400"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9" name="Image 8" descr="Une image contenant texte&#10;&#10;Description générée automatiquement">
            <a:extLst>
              <a:ext uri="{FF2B5EF4-FFF2-40B4-BE49-F238E27FC236}">
                <a16:creationId xmlns:a16="http://schemas.microsoft.com/office/drawing/2014/main" id="{1D61DB6A-57BD-4D82-9DA5-B05E2B8B6EE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892433" y="330045"/>
            <a:ext cx="2538499" cy="3997637"/>
          </a:xfrm>
          <a:prstGeom prst="rect">
            <a:avLst/>
          </a:prstGeom>
        </p:spPr>
      </p:pic>
      <p:cxnSp>
        <p:nvCxnSpPr>
          <p:cNvPr id="47" name="Straight Connector 46">
            <a:extLst>
              <a:ext uri="{FF2B5EF4-FFF2-40B4-BE49-F238E27FC236}">
                <a16:creationId xmlns:a16="http://schemas.microsoft.com/office/drawing/2014/main" id="{DAD2B705-4A9B-408D-AA80-4F41045E09D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32351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path path="circle">
            <a:fillToRect l="50000" t="50000" r="50000" b="50000"/>
          </a:path>
        </a:gradFill>
        <a:effectLst/>
      </p:bgPr>
    </p:bg>
    <p:spTree>
      <p:nvGrpSpPr>
        <p:cNvPr id="1" name=""/>
        <p:cNvGrpSpPr/>
        <p:nvPr/>
      </p:nvGrpSpPr>
      <p:grpSpPr>
        <a:xfrm>
          <a:off x="0" y="0"/>
          <a:ext cx="0" cy="0"/>
          <a:chOff x="0" y="0"/>
          <a:chExt cx="0" cy="0"/>
        </a:xfrm>
      </p:grpSpPr>
      <p:cxnSp>
        <p:nvCxnSpPr>
          <p:cNvPr id="28" name="Straight Connector 27">
            <a:extLst>
              <a:ext uri="{FF2B5EF4-FFF2-40B4-BE49-F238E27FC236}">
                <a16:creationId xmlns:a16="http://schemas.microsoft.com/office/drawing/2014/main" id="{DFDA47BC-3069-47F5-8257-24B3B1F76A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129276"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12" name="Image 11" descr="Une image contenant texte&#10;&#10;Description générée automatiquement">
            <a:extLst>
              <a:ext uri="{FF2B5EF4-FFF2-40B4-BE49-F238E27FC236}">
                <a16:creationId xmlns:a16="http://schemas.microsoft.com/office/drawing/2014/main" id="{D3CABAD1-133E-4481-8802-5D75D5D40D1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36780" y="307731"/>
            <a:ext cx="2488529" cy="3997637"/>
          </a:xfrm>
          <a:prstGeom prst="rect">
            <a:avLst/>
          </a:prstGeom>
        </p:spPr>
      </p:pic>
      <p:sp>
        <p:nvSpPr>
          <p:cNvPr id="30" name="Rectangle 29">
            <a:extLst>
              <a:ext uri="{FF2B5EF4-FFF2-40B4-BE49-F238E27FC236}">
                <a16:creationId xmlns:a16="http://schemas.microsoft.com/office/drawing/2014/main" id="{7AE95D8F-9825-4222-8846-E3461598C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A074E72E-99C2-473D-B185-4A5B6B8C9259}"/>
              </a:ext>
            </a:extLst>
          </p:cNvPr>
          <p:cNvSpPr>
            <a:spLocks noGrp="1"/>
          </p:cNvSpPr>
          <p:nvPr>
            <p:ph type="title"/>
          </p:nvPr>
        </p:nvSpPr>
        <p:spPr>
          <a:xfrm>
            <a:off x="527538" y="4756638"/>
            <a:ext cx="11139854" cy="930447"/>
          </a:xfrm>
        </p:spPr>
        <p:txBody>
          <a:bodyPr vert="horz" lIns="91440" tIns="45720" rIns="91440" bIns="45720" rtlCol="0" anchor="b">
            <a:normAutofit/>
          </a:bodyPr>
          <a:lstStyle/>
          <a:p>
            <a:pPr algn="ctr"/>
            <a:r>
              <a:rPr lang="en-US" sz="3000" b="1">
                <a:solidFill>
                  <a:srgbClr val="FFFFFF"/>
                </a:solidFill>
              </a:rPr>
              <a:t>L’environnement </a:t>
            </a:r>
            <a:br>
              <a:rPr lang="en-US" sz="3000" b="1">
                <a:solidFill>
                  <a:srgbClr val="FFFFFF"/>
                </a:solidFill>
              </a:rPr>
            </a:br>
            <a:r>
              <a:rPr lang="en-US" sz="3000" b="1">
                <a:solidFill>
                  <a:srgbClr val="FFFFFF"/>
                </a:solidFill>
              </a:rPr>
              <a:t>ouest africain</a:t>
            </a:r>
          </a:p>
        </p:txBody>
      </p:sp>
      <p:pic>
        <p:nvPicPr>
          <p:cNvPr id="4" name="Image 3" descr="Une image contenant texte&#10;&#10;Description générée automatiquement">
            <a:extLst>
              <a:ext uri="{FF2B5EF4-FFF2-40B4-BE49-F238E27FC236}">
                <a16:creationId xmlns:a16="http://schemas.microsoft.com/office/drawing/2014/main" id="{10AE84C3-39A6-41ED-AF94-3874918355F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30557" y="307731"/>
            <a:ext cx="2638440" cy="3997637"/>
          </a:xfrm>
          <a:prstGeom prst="rect">
            <a:avLst/>
          </a:prstGeom>
        </p:spPr>
      </p:pic>
      <p:pic>
        <p:nvPicPr>
          <p:cNvPr id="8" name="Image 7" descr="Une image contenant texte&#10;&#10;Description générée automatiquement">
            <a:extLst>
              <a:ext uri="{FF2B5EF4-FFF2-40B4-BE49-F238E27FC236}">
                <a16:creationId xmlns:a16="http://schemas.microsoft.com/office/drawing/2014/main" id="{057BA1AA-90A6-48D4-B37F-FD40C491B92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306884" y="307731"/>
            <a:ext cx="2478534" cy="3997637"/>
          </a:xfrm>
          <a:prstGeom prst="rect">
            <a:avLst/>
          </a:prstGeom>
        </p:spPr>
      </p:pic>
      <p:cxnSp>
        <p:nvCxnSpPr>
          <p:cNvPr id="32" name="Straight Connector 31">
            <a:extLst>
              <a:ext uri="{FF2B5EF4-FFF2-40B4-BE49-F238E27FC236}">
                <a16:creationId xmlns:a16="http://schemas.microsoft.com/office/drawing/2014/main" id="{942B920A-73AD-402A-8EEF-B88E1A9398B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7686"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00C9EB70-BC82-414A-BF8D-AD7FC67276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66096"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6" name="Image 5">
            <a:extLst>
              <a:ext uri="{FF2B5EF4-FFF2-40B4-BE49-F238E27FC236}">
                <a16:creationId xmlns:a16="http://schemas.microsoft.com/office/drawing/2014/main" id="{E5129A80-4B15-42B3-B897-4DEA05E9921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289556" y="307731"/>
            <a:ext cx="2638440" cy="3997637"/>
          </a:xfrm>
          <a:prstGeom prst="rect">
            <a:avLst/>
          </a:prstGeom>
        </p:spPr>
      </p:pic>
      <p:cxnSp>
        <p:nvCxnSpPr>
          <p:cNvPr id="36" name="Straight Connector 35">
            <a:extLst>
              <a:ext uri="{FF2B5EF4-FFF2-40B4-BE49-F238E27FC236}">
                <a16:creationId xmlns:a16="http://schemas.microsoft.com/office/drawing/2014/main" id="{3217665F-0036-444A-8D4A-33AF36A36A4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69358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FDA47BC-3069-47F5-8257-24B3B1F76A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129276"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4" name="Image 3" descr="Une image contenant texte&#10;&#10;Description générée automatiquement">
            <a:extLst>
              <a:ext uri="{FF2B5EF4-FFF2-40B4-BE49-F238E27FC236}">
                <a16:creationId xmlns:a16="http://schemas.microsoft.com/office/drawing/2014/main" id="{514021C5-4E72-4AE4-A9C7-CD4D755722F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266821" y="307731"/>
            <a:ext cx="2628446" cy="3997637"/>
          </a:xfrm>
          <a:prstGeom prst="rect">
            <a:avLst/>
          </a:prstGeom>
        </p:spPr>
      </p:pic>
      <p:sp>
        <p:nvSpPr>
          <p:cNvPr id="17" name="Rectangle 16">
            <a:extLst>
              <a:ext uri="{FF2B5EF4-FFF2-40B4-BE49-F238E27FC236}">
                <a16:creationId xmlns:a16="http://schemas.microsoft.com/office/drawing/2014/main" id="{7AE95D8F-9825-4222-8846-E3461598C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A074E72E-99C2-473D-B185-4A5B6B8C9259}"/>
              </a:ext>
            </a:extLst>
          </p:cNvPr>
          <p:cNvSpPr>
            <a:spLocks noGrp="1"/>
          </p:cNvSpPr>
          <p:nvPr>
            <p:ph type="title"/>
          </p:nvPr>
        </p:nvSpPr>
        <p:spPr>
          <a:xfrm>
            <a:off x="527538" y="4756638"/>
            <a:ext cx="11139854" cy="930447"/>
          </a:xfrm>
        </p:spPr>
        <p:txBody>
          <a:bodyPr vert="horz" lIns="91440" tIns="45720" rIns="91440" bIns="45720" rtlCol="0" anchor="b">
            <a:normAutofit/>
          </a:bodyPr>
          <a:lstStyle/>
          <a:p>
            <a:pPr algn="ctr"/>
            <a:r>
              <a:rPr lang="en-US" sz="5400" b="1">
                <a:solidFill>
                  <a:srgbClr val="FFFFFF"/>
                </a:solidFill>
              </a:rPr>
              <a:t>Le contexte de la Traite</a:t>
            </a:r>
          </a:p>
        </p:txBody>
      </p:sp>
      <p:pic>
        <p:nvPicPr>
          <p:cNvPr id="6" name="Image 5">
            <a:extLst>
              <a:ext uri="{FF2B5EF4-FFF2-40B4-BE49-F238E27FC236}">
                <a16:creationId xmlns:a16="http://schemas.microsoft.com/office/drawing/2014/main" id="{E695FD94-6FC1-4CFE-99E2-1B03BAD26A4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5560" y="307731"/>
            <a:ext cx="2648434" cy="3997637"/>
          </a:xfrm>
          <a:prstGeom prst="rect">
            <a:avLst/>
          </a:prstGeom>
        </p:spPr>
      </p:pic>
      <p:pic>
        <p:nvPicPr>
          <p:cNvPr id="10" name="Image 9" descr="Une image contenant texte, livre, photo, homme&#10;&#10;Description générée automatiquement">
            <a:extLst>
              <a:ext uri="{FF2B5EF4-FFF2-40B4-BE49-F238E27FC236}">
                <a16:creationId xmlns:a16="http://schemas.microsoft.com/office/drawing/2014/main" id="{54D0E6C8-2108-4DDC-BC6F-BDB3CFEEE5A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319247" y="307731"/>
            <a:ext cx="2588469" cy="3997637"/>
          </a:xfrm>
          <a:prstGeom prst="rect">
            <a:avLst/>
          </a:prstGeom>
        </p:spPr>
      </p:pic>
      <p:cxnSp>
        <p:nvCxnSpPr>
          <p:cNvPr id="19" name="Straight Connector 18">
            <a:extLst>
              <a:ext uri="{FF2B5EF4-FFF2-40B4-BE49-F238E27FC236}">
                <a16:creationId xmlns:a16="http://schemas.microsoft.com/office/drawing/2014/main" id="{942B920A-73AD-402A-8EEF-B88E1A9398B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7686"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0C9EB70-BC82-414A-BF8D-AD7FC67276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66096"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8" name="Image 7" descr="Une image contenant texte, herbe, vert&#10;&#10;Description générée automatiquement">
            <a:extLst>
              <a:ext uri="{FF2B5EF4-FFF2-40B4-BE49-F238E27FC236}">
                <a16:creationId xmlns:a16="http://schemas.microsoft.com/office/drawing/2014/main" id="{3C190773-295B-47EE-BC1B-702C88283C1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235232" y="330045"/>
            <a:ext cx="2628446" cy="3997637"/>
          </a:xfrm>
          <a:prstGeom prst="rect">
            <a:avLst/>
          </a:prstGeom>
        </p:spPr>
      </p:pic>
      <p:cxnSp>
        <p:nvCxnSpPr>
          <p:cNvPr id="23" name="Straight Connector 22">
            <a:extLst>
              <a:ext uri="{FF2B5EF4-FFF2-40B4-BE49-F238E27FC236}">
                <a16:creationId xmlns:a16="http://schemas.microsoft.com/office/drawing/2014/main" id="{3217665F-0036-444A-8D4A-33AF36A36A4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58424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FDA47BC-3069-47F5-8257-24B3B1F76A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129276"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4" name="Image 3" descr="Une image contenant texte&#10;&#10;Description générée automatiquement">
            <a:extLst>
              <a:ext uri="{FF2B5EF4-FFF2-40B4-BE49-F238E27FC236}">
                <a16:creationId xmlns:a16="http://schemas.microsoft.com/office/drawing/2014/main" id="{514021C5-4E72-4AE4-A9C7-CD4D755722F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266821" y="307731"/>
            <a:ext cx="2628446" cy="3997637"/>
          </a:xfrm>
          <a:prstGeom prst="rect">
            <a:avLst/>
          </a:prstGeom>
        </p:spPr>
      </p:pic>
      <p:sp>
        <p:nvSpPr>
          <p:cNvPr id="17" name="Rectangle 16">
            <a:extLst>
              <a:ext uri="{FF2B5EF4-FFF2-40B4-BE49-F238E27FC236}">
                <a16:creationId xmlns:a16="http://schemas.microsoft.com/office/drawing/2014/main" id="{7AE95D8F-9825-4222-8846-E3461598C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A074E72E-99C2-473D-B185-4A5B6B8C9259}"/>
              </a:ext>
            </a:extLst>
          </p:cNvPr>
          <p:cNvSpPr>
            <a:spLocks noGrp="1"/>
          </p:cNvSpPr>
          <p:nvPr>
            <p:ph type="title"/>
          </p:nvPr>
        </p:nvSpPr>
        <p:spPr>
          <a:xfrm>
            <a:off x="527538" y="4756638"/>
            <a:ext cx="11139854" cy="930447"/>
          </a:xfrm>
        </p:spPr>
        <p:txBody>
          <a:bodyPr vert="horz" lIns="91440" tIns="45720" rIns="91440" bIns="45720" rtlCol="0" anchor="b">
            <a:normAutofit/>
          </a:bodyPr>
          <a:lstStyle/>
          <a:p>
            <a:pPr algn="ctr"/>
            <a:r>
              <a:rPr lang="en-US" sz="5400" b="1">
                <a:solidFill>
                  <a:srgbClr val="FFFFFF"/>
                </a:solidFill>
              </a:rPr>
              <a:t>Le contexte de la Traite</a:t>
            </a:r>
          </a:p>
        </p:txBody>
      </p:sp>
      <p:pic>
        <p:nvPicPr>
          <p:cNvPr id="6" name="Image 5">
            <a:extLst>
              <a:ext uri="{FF2B5EF4-FFF2-40B4-BE49-F238E27FC236}">
                <a16:creationId xmlns:a16="http://schemas.microsoft.com/office/drawing/2014/main" id="{E695FD94-6FC1-4CFE-99E2-1B03BAD26A4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5560" y="307731"/>
            <a:ext cx="2648434" cy="3997637"/>
          </a:xfrm>
          <a:prstGeom prst="rect">
            <a:avLst/>
          </a:prstGeom>
        </p:spPr>
      </p:pic>
      <p:pic>
        <p:nvPicPr>
          <p:cNvPr id="10" name="Image 9" descr="Une image contenant texte, livre, photo, homme&#10;&#10;Description générée automatiquement">
            <a:extLst>
              <a:ext uri="{FF2B5EF4-FFF2-40B4-BE49-F238E27FC236}">
                <a16:creationId xmlns:a16="http://schemas.microsoft.com/office/drawing/2014/main" id="{54D0E6C8-2108-4DDC-BC6F-BDB3CFEEE5A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319247" y="307731"/>
            <a:ext cx="2588469" cy="3997637"/>
          </a:xfrm>
          <a:prstGeom prst="rect">
            <a:avLst/>
          </a:prstGeom>
        </p:spPr>
      </p:pic>
      <p:cxnSp>
        <p:nvCxnSpPr>
          <p:cNvPr id="19" name="Straight Connector 18">
            <a:extLst>
              <a:ext uri="{FF2B5EF4-FFF2-40B4-BE49-F238E27FC236}">
                <a16:creationId xmlns:a16="http://schemas.microsoft.com/office/drawing/2014/main" id="{942B920A-73AD-402A-8EEF-B88E1A9398B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7686"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0C9EB70-BC82-414A-BF8D-AD7FC67276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66096"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8" name="Image 7" descr="Une image contenant texte, herbe, vert&#10;&#10;Description générée automatiquement">
            <a:extLst>
              <a:ext uri="{FF2B5EF4-FFF2-40B4-BE49-F238E27FC236}">
                <a16:creationId xmlns:a16="http://schemas.microsoft.com/office/drawing/2014/main" id="{3C190773-295B-47EE-BC1B-702C88283C1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235232" y="330045"/>
            <a:ext cx="2628446" cy="3997637"/>
          </a:xfrm>
          <a:prstGeom prst="rect">
            <a:avLst/>
          </a:prstGeom>
        </p:spPr>
      </p:pic>
      <p:cxnSp>
        <p:nvCxnSpPr>
          <p:cNvPr id="23" name="Straight Connector 22">
            <a:extLst>
              <a:ext uri="{FF2B5EF4-FFF2-40B4-BE49-F238E27FC236}">
                <a16:creationId xmlns:a16="http://schemas.microsoft.com/office/drawing/2014/main" id="{3217665F-0036-444A-8D4A-33AF36A36A4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5" name="Image 4" descr="Une image contenant texte&#10;&#10;Description générée automatiquement">
            <a:extLst>
              <a:ext uri="{FF2B5EF4-FFF2-40B4-BE49-F238E27FC236}">
                <a16:creationId xmlns:a16="http://schemas.microsoft.com/office/drawing/2014/main" id="{183AFD0E-4A82-4CB3-84DF-4D312B99E70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29780" y="307731"/>
            <a:ext cx="2544214" cy="3978406"/>
          </a:xfrm>
          <a:prstGeom prst="rect">
            <a:avLst/>
          </a:prstGeom>
        </p:spPr>
      </p:pic>
    </p:spTree>
    <p:extLst>
      <p:ext uri="{BB962C8B-B14F-4D97-AF65-F5344CB8AC3E}">
        <p14:creationId xmlns:p14="http://schemas.microsoft.com/office/powerpoint/2010/main" val="10485940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99AE2756-0FC4-4155-83E7-58AAAB63E7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5689"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247AB924-1B87-43FC-B7C7-B112D5C51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ZoneTexte 3">
            <a:extLst>
              <a:ext uri="{FF2B5EF4-FFF2-40B4-BE49-F238E27FC236}">
                <a16:creationId xmlns:a16="http://schemas.microsoft.com/office/drawing/2014/main" id="{5304C37E-0296-4958-8D5C-B217BA5F14FB}"/>
              </a:ext>
            </a:extLst>
          </p:cNvPr>
          <p:cNvSpPr txBox="1"/>
          <p:nvPr/>
        </p:nvSpPr>
        <p:spPr>
          <a:xfrm>
            <a:off x="527538" y="4756638"/>
            <a:ext cx="11139854" cy="930447"/>
          </a:xfrm>
          <a:prstGeom prst="rect">
            <a:avLst/>
          </a:prstGeom>
        </p:spPr>
        <p:txBody>
          <a:bodyPr vert="horz" lIns="91440" tIns="45720" rIns="91440" bIns="45720" rtlCol="0" anchor="b">
            <a:normAutofit fontScale="92500" lnSpcReduction="10000"/>
          </a:bodyPr>
          <a:lstStyle/>
          <a:p>
            <a:pPr algn="ctr">
              <a:lnSpc>
                <a:spcPct val="90000"/>
              </a:lnSpc>
              <a:spcBef>
                <a:spcPct val="0"/>
              </a:spcBef>
              <a:spcAft>
                <a:spcPts val="600"/>
              </a:spcAft>
            </a:pPr>
            <a:r>
              <a:rPr lang="en-US" sz="3200" b="1" dirty="0">
                <a:solidFill>
                  <a:srgbClr val="FFFFFF"/>
                </a:solidFill>
                <a:latin typeface="+mj-lt"/>
                <a:ea typeface="+mj-ea"/>
                <a:cs typeface="+mj-cs"/>
              </a:rPr>
              <a:t>Le bouleversement </a:t>
            </a:r>
            <a:r>
              <a:rPr lang="en-US" sz="3200" b="1" dirty="0" err="1">
                <a:solidFill>
                  <a:srgbClr val="FFFFFF"/>
                </a:solidFill>
                <a:latin typeface="+mj-lt"/>
                <a:ea typeface="+mj-ea"/>
                <a:cs typeface="+mj-cs"/>
              </a:rPr>
              <a:t>économique</a:t>
            </a:r>
            <a:r>
              <a:rPr lang="en-US" sz="3200" b="1" dirty="0">
                <a:solidFill>
                  <a:srgbClr val="FFFFFF"/>
                </a:solidFill>
                <a:latin typeface="+mj-lt"/>
                <a:ea typeface="+mj-ea"/>
                <a:cs typeface="+mj-cs"/>
              </a:rPr>
              <a:t> et social </a:t>
            </a:r>
          </a:p>
          <a:p>
            <a:pPr algn="ctr">
              <a:lnSpc>
                <a:spcPct val="90000"/>
              </a:lnSpc>
              <a:spcBef>
                <a:spcPct val="0"/>
              </a:spcBef>
              <a:spcAft>
                <a:spcPts val="600"/>
              </a:spcAft>
            </a:pPr>
            <a:r>
              <a:rPr lang="en-US" sz="3200" b="1" dirty="0">
                <a:solidFill>
                  <a:srgbClr val="FFFFFF"/>
                </a:solidFill>
                <a:latin typeface="+mj-lt"/>
                <a:ea typeface="+mj-ea"/>
                <a:cs typeface="+mj-cs"/>
              </a:rPr>
              <a:t>à </a:t>
            </a:r>
            <a:r>
              <a:rPr lang="en-US" sz="3200" b="1" dirty="0" err="1">
                <a:solidFill>
                  <a:srgbClr val="FFFFFF"/>
                </a:solidFill>
                <a:latin typeface="+mj-lt"/>
                <a:ea typeface="+mj-ea"/>
                <a:cs typeface="+mj-cs"/>
              </a:rPr>
              <a:t>l’ère</a:t>
            </a:r>
            <a:r>
              <a:rPr lang="en-US" sz="3200" b="1" dirty="0">
                <a:solidFill>
                  <a:srgbClr val="FFFFFF"/>
                </a:solidFill>
                <a:latin typeface="+mj-lt"/>
                <a:ea typeface="+mj-ea"/>
                <a:cs typeface="+mj-cs"/>
              </a:rPr>
              <a:t> “</a:t>
            </a:r>
            <a:r>
              <a:rPr lang="en-US" sz="3200" b="1" dirty="0" err="1">
                <a:solidFill>
                  <a:srgbClr val="FFFFFF"/>
                </a:solidFill>
                <a:latin typeface="+mj-lt"/>
                <a:ea typeface="+mj-ea"/>
                <a:cs typeface="+mj-cs"/>
              </a:rPr>
              <a:t>pré-coloniale</a:t>
            </a:r>
            <a:r>
              <a:rPr lang="en-US" sz="3200" b="1" dirty="0">
                <a:solidFill>
                  <a:srgbClr val="FFFFFF"/>
                </a:solidFill>
                <a:latin typeface="+mj-lt"/>
                <a:ea typeface="+mj-ea"/>
                <a:cs typeface="+mj-cs"/>
              </a:rPr>
              <a:t>”</a:t>
            </a:r>
          </a:p>
        </p:txBody>
      </p:sp>
      <p:pic>
        <p:nvPicPr>
          <p:cNvPr id="10" name="Image 9" descr="Une image contenant tapis&#10;&#10;Description générée automatiquement">
            <a:extLst>
              <a:ext uri="{FF2B5EF4-FFF2-40B4-BE49-F238E27FC236}">
                <a16:creationId xmlns:a16="http://schemas.microsoft.com/office/drawing/2014/main" id="{ADC4BE26-3958-4605-853B-114B29FC0AB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13625" y="307731"/>
            <a:ext cx="2638439" cy="3997637"/>
          </a:xfrm>
          <a:prstGeom prst="rect">
            <a:avLst/>
          </a:prstGeom>
        </p:spPr>
      </p:pic>
      <p:pic>
        <p:nvPicPr>
          <p:cNvPr id="6" name="Image 5" descr="Une image contenant texte, bouteille, signe, photo&#10;&#10;Description générée automatiquement">
            <a:extLst>
              <a:ext uri="{FF2B5EF4-FFF2-40B4-BE49-F238E27FC236}">
                <a16:creationId xmlns:a16="http://schemas.microsoft.com/office/drawing/2014/main" id="{B900AE3F-9A05-426E-AF90-DF2BCDBAA9B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78174" y="307731"/>
            <a:ext cx="2648433" cy="3997637"/>
          </a:xfrm>
          <a:prstGeom prst="rect">
            <a:avLst/>
          </a:prstGeom>
        </p:spPr>
      </p:pic>
      <p:cxnSp>
        <p:nvCxnSpPr>
          <p:cNvPr id="19" name="Straight Connector 18">
            <a:extLst>
              <a:ext uri="{FF2B5EF4-FFF2-40B4-BE49-F238E27FC236}">
                <a16:creationId xmlns:a16="http://schemas.microsoft.com/office/drawing/2014/main" id="{818DC98F-4057-4645-B948-F604F39A9C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53400"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8" name="Image 7">
            <a:extLst>
              <a:ext uri="{FF2B5EF4-FFF2-40B4-BE49-F238E27FC236}">
                <a16:creationId xmlns:a16="http://schemas.microsoft.com/office/drawing/2014/main" id="{17D844C6-2FC0-4801-B948-E2E0867FE32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02428" y="330045"/>
            <a:ext cx="2518510" cy="3997637"/>
          </a:xfrm>
          <a:prstGeom prst="rect">
            <a:avLst/>
          </a:prstGeom>
        </p:spPr>
      </p:pic>
      <p:cxnSp>
        <p:nvCxnSpPr>
          <p:cNvPr id="21" name="Straight Connector 20">
            <a:extLst>
              <a:ext uri="{FF2B5EF4-FFF2-40B4-BE49-F238E27FC236}">
                <a16:creationId xmlns:a16="http://schemas.microsoft.com/office/drawing/2014/main" id="{DAD2B705-4A9B-408D-AA80-4F41045E09D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73092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ZoneTexte 3">
            <a:extLst>
              <a:ext uri="{FF2B5EF4-FFF2-40B4-BE49-F238E27FC236}">
                <a16:creationId xmlns:a16="http://schemas.microsoft.com/office/drawing/2014/main" id="{A6E9C402-8582-4AEA-B910-71907BA4F6E3}"/>
              </a:ext>
            </a:extLst>
          </p:cNvPr>
          <p:cNvSpPr txBox="1"/>
          <p:nvPr/>
        </p:nvSpPr>
        <p:spPr>
          <a:xfrm>
            <a:off x="527538" y="4756638"/>
            <a:ext cx="11139854" cy="930447"/>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3400">
                <a:solidFill>
                  <a:srgbClr val="FFFFFF"/>
                </a:solidFill>
                <a:latin typeface="+mj-lt"/>
                <a:ea typeface="+mj-ea"/>
                <a:cs typeface="+mj-cs"/>
              </a:rPr>
              <a:t>Le bouleversement économique et politique de l’ère coloniale</a:t>
            </a:r>
          </a:p>
        </p:txBody>
      </p:sp>
      <p:pic>
        <p:nvPicPr>
          <p:cNvPr id="8" name="Image 7">
            <a:extLst>
              <a:ext uri="{FF2B5EF4-FFF2-40B4-BE49-F238E27FC236}">
                <a16:creationId xmlns:a16="http://schemas.microsoft.com/office/drawing/2014/main" id="{AC49C153-D2EA-4B05-A7C0-C58FC894D44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38772" y="307731"/>
            <a:ext cx="2618452" cy="3997637"/>
          </a:xfrm>
          <a:prstGeom prst="rect">
            <a:avLst/>
          </a:prstGeom>
        </p:spPr>
      </p:pic>
      <p:pic>
        <p:nvPicPr>
          <p:cNvPr id="6" name="Image 5" descr="Une image contenant texte&#10;&#10;Description générée automatiquement">
            <a:hlinkClick r:id="rId4"/>
            <a:extLst>
              <a:ext uri="{FF2B5EF4-FFF2-40B4-BE49-F238E27FC236}">
                <a16:creationId xmlns:a16="http://schemas.microsoft.com/office/drawing/2014/main" id="{E58AA7E3-3E5B-4ACC-A013-36C0867EEC9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754823" y="307731"/>
            <a:ext cx="2778357" cy="3997637"/>
          </a:xfrm>
          <a:prstGeom prst="rect">
            <a:avLst/>
          </a:prstGeom>
        </p:spPr>
      </p:pic>
      <p:cxnSp>
        <p:nvCxnSpPr>
          <p:cNvPr id="17" name="Straight Connector 16">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90301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8AA5BC-4F7A-4226-8F99-6D824B226A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E5445C6-DD42-4979-86FF-03730E8C6D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734" y="321733"/>
            <a:ext cx="11573488" cy="6214534"/>
          </a:xfrm>
          <a:prstGeom prst="rect">
            <a:avLst/>
          </a:prstGeom>
          <a:solidFill>
            <a:schemeClr val="bg1">
              <a:lumMod val="75000"/>
              <a:lumOff val="25000"/>
            </a:schemeClr>
          </a:solidFill>
          <a:ln w="127000" cap="sq" cmpd="thinThick">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D769F898-A149-433A-A5BF-34BC64327452}"/>
              </a:ext>
            </a:extLst>
          </p:cNvPr>
          <p:cNvSpPr>
            <a:spLocks noGrp="1"/>
          </p:cNvSpPr>
          <p:nvPr>
            <p:ph type="title"/>
          </p:nvPr>
        </p:nvSpPr>
        <p:spPr>
          <a:xfrm>
            <a:off x="1536478" y="1390391"/>
            <a:ext cx="9144000" cy="2183701"/>
          </a:xfrm>
        </p:spPr>
        <p:txBody>
          <a:bodyPr vert="horz" lIns="91440" tIns="45720" rIns="91440" bIns="45720" rtlCol="0" anchor="b">
            <a:normAutofit/>
          </a:bodyPr>
          <a:lstStyle/>
          <a:p>
            <a:pPr algn="ctr"/>
            <a:r>
              <a:rPr lang="en-US" sz="5800" kern="1200" dirty="0">
                <a:solidFill>
                  <a:schemeClr val="tx1"/>
                </a:solidFill>
                <a:latin typeface="+mj-lt"/>
                <a:ea typeface="+mj-ea"/>
                <a:cs typeface="+mj-cs"/>
              </a:rPr>
              <a:t>4. Les sources </a:t>
            </a:r>
            <a:r>
              <a:rPr lang="en-US" sz="5800" kern="1200" dirty="0" err="1">
                <a:solidFill>
                  <a:schemeClr val="tx1"/>
                </a:solidFill>
                <a:latin typeface="+mj-lt"/>
                <a:ea typeface="+mj-ea"/>
                <a:cs typeface="+mj-cs"/>
              </a:rPr>
              <a:t>concernant</a:t>
            </a:r>
            <a:r>
              <a:rPr lang="en-US" sz="5800" kern="1200" dirty="0">
                <a:solidFill>
                  <a:schemeClr val="tx1"/>
                </a:solidFill>
                <a:latin typeface="+mj-lt"/>
                <a:ea typeface="+mj-ea"/>
                <a:cs typeface="+mj-cs"/>
              </a:rPr>
              <a:t> </a:t>
            </a:r>
            <a:br>
              <a:rPr lang="en-US" sz="5800" kern="1200" dirty="0">
                <a:solidFill>
                  <a:schemeClr val="tx1"/>
                </a:solidFill>
                <a:latin typeface="+mj-lt"/>
                <a:ea typeface="+mj-ea"/>
                <a:cs typeface="+mj-cs"/>
              </a:rPr>
            </a:br>
            <a:r>
              <a:rPr lang="en-US" sz="5800" kern="1200" dirty="0">
                <a:solidFill>
                  <a:schemeClr val="tx1"/>
                </a:solidFill>
                <a:latin typeface="+mj-lt"/>
                <a:ea typeface="+mj-ea"/>
                <a:cs typeface="+mj-cs"/>
              </a:rPr>
              <a:t>les </a:t>
            </a:r>
            <a:r>
              <a:rPr lang="en-US" sz="5800" kern="1200" dirty="0" err="1">
                <a:solidFill>
                  <a:schemeClr val="tx1"/>
                </a:solidFill>
                <a:latin typeface="+mj-lt"/>
                <a:ea typeface="+mj-ea"/>
                <a:cs typeface="+mj-cs"/>
              </a:rPr>
              <a:t>signares</a:t>
            </a:r>
            <a:r>
              <a:rPr lang="en-US" sz="5800" kern="1200" dirty="0">
                <a:solidFill>
                  <a:schemeClr val="tx1"/>
                </a:solidFill>
                <a:latin typeface="+mj-lt"/>
                <a:ea typeface="+mj-ea"/>
                <a:cs typeface="+mj-cs"/>
              </a:rPr>
              <a:t>.</a:t>
            </a:r>
          </a:p>
        </p:txBody>
      </p:sp>
      <p:cxnSp>
        <p:nvCxnSpPr>
          <p:cNvPr id="11" name="Straight Connector 10">
            <a:extLst>
              <a:ext uri="{FF2B5EF4-FFF2-40B4-BE49-F238E27FC236}">
                <a16:creationId xmlns:a16="http://schemas.microsoft.com/office/drawing/2014/main" id="{45000665-DFC7-417E-8FD7-516A0F15C9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4109417"/>
            <a:ext cx="2743200" cy="0"/>
          </a:xfrm>
          <a:prstGeom prst="line">
            <a:avLst/>
          </a:prstGeom>
          <a:ln w="12700">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4694830"/>
      </p:ext>
    </p:extLst>
  </p:cSld>
  <p:clrMapOvr>
    <a:overrideClrMapping bg1="dk1" tx1="lt1" bg2="dk2" tx2="lt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5A0F88-7D66-4A48-8E5B-A1CD8B85C02E}"/>
              </a:ext>
            </a:extLst>
          </p:cNvPr>
          <p:cNvSpPr>
            <a:spLocks noGrp="1"/>
          </p:cNvSpPr>
          <p:nvPr>
            <p:ph type="title"/>
          </p:nvPr>
        </p:nvSpPr>
        <p:spPr>
          <a:xfrm>
            <a:off x="6746628" y="1783959"/>
            <a:ext cx="4645250" cy="2889114"/>
          </a:xfrm>
        </p:spPr>
        <p:txBody>
          <a:bodyPr vert="horz" lIns="91440" tIns="45720" rIns="91440" bIns="45720" rtlCol="0" anchor="b">
            <a:normAutofit/>
          </a:bodyPr>
          <a:lstStyle/>
          <a:p>
            <a:r>
              <a:rPr lang="en-US" sz="6000" dirty="0"/>
              <a:t>Un </a:t>
            </a:r>
            <a:r>
              <a:rPr lang="en-US" sz="6000" dirty="0" err="1"/>
              <a:t>témoin</a:t>
            </a:r>
            <a:r>
              <a:rPr lang="en-US" sz="6000" dirty="0"/>
              <a:t> particulier,</a:t>
            </a:r>
            <a:br>
              <a:rPr lang="en-US" sz="6000" dirty="0"/>
            </a:br>
            <a:r>
              <a:rPr lang="en-US" sz="6000" dirty="0" err="1"/>
              <a:t>l’Abbé</a:t>
            </a:r>
            <a:r>
              <a:rPr lang="en-US" sz="6000" dirty="0"/>
              <a:t> </a:t>
            </a:r>
            <a:r>
              <a:rPr lang="en-US" sz="6000" dirty="0" err="1"/>
              <a:t>Boilat</a:t>
            </a:r>
            <a:r>
              <a:rPr lang="en-US" sz="6000" dirty="0"/>
              <a:t>.</a:t>
            </a:r>
          </a:p>
        </p:txBody>
      </p:sp>
      <p:sp>
        <p:nvSpPr>
          <p:cNvPr id="16" name="Freeform: Shape 15">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age 3" descr="Une image contenant personne, intérieur, habits, tenant&#10;&#10;Description générée automatiquement">
            <a:extLst>
              <a:ext uri="{FF2B5EF4-FFF2-40B4-BE49-F238E27FC236}">
                <a16:creationId xmlns:a16="http://schemas.microsoft.com/office/drawing/2014/main" id="{6F403407-4007-4E7C-ABAB-F0B2E9C59B6A}"/>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20" y="10"/>
            <a:ext cx="6024134" cy="685799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315005147"/>
      </p:ext>
    </p:extLst>
  </p:cSld>
  <p:clrMapOvr>
    <a:overrideClrMapping bg1="dk1" tx1="lt1" bg2="dk2" tx2="lt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AA951B03-5BE7-42E0-92FE-4999AF4BF9B7}"/>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sz="4100" kern="1200">
                <a:solidFill>
                  <a:srgbClr val="FFFFFF"/>
                </a:solidFill>
                <a:latin typeface="+mj-lt"/>
                <a:ea typeface="+mj-ea"/>
                <a:cs typeface="+mj-cs"/>
              </a:rPr>
              <a:t>Un livre remarquable pour ses lithographies &amp; son approche ethnographique, par un témoin "de l’intérieur"</a:t>
            </a:r>
          </a:p>
        </p:txBody>
      </p:sp>
      <p:pic>
        <p:nvPicPr>
          <p:cNvPr id="5" name="Image 4" descr="Une image contenant texte, photo&#10;&#10;Description générée automatiquement">
            <a:hlinkClick r:id="rId3"/>
            <a:extLst>
              <a:ext uri="{FF2B5EF4-FFF2-40B4-BE49-F238E27FC236}">
                <a16:creationId xmlns:a16="http://schemas.microsoft.com/office/drawing/2014/main" id="{68C9EA05-BE5D-4B14-8A83-1DF2BCB6839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511985" y="492573"/>
            <a:ext cx="3837219" cy="5880796"/>
          </a:xfrm>
          <a:prstGeom prst="rect">
            <a:avLst/>
          </a:prstGeom>
        </p:spPr>
      </p:pic>
    </p:spTree>
    <p:extLst>
      <p:ext uri="{BB962C8B-B14F-4D97-AF65-F5344CB8AC3E}">
        <p14:creationId xmlns:p14="http://schemas.microsoft.com/office/powerpoint/2010/main" val="32258799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ZoneTexte 7">
            <a:extLst>
              <a:ext uri="{FF2B5EF4-FFF2-40B4-BE49-F238E27FC236}">
                <a16:creationId xmlns:a16="http://schemas.microsoft.com/office/drawing/2014/main" id="{E8BF09A2-2774-419C-9218-423738024F6D}"/>
              </a:ext>
            </a:extLst>
          </p:cNvPr>
          <p:cNvSpPr txBox="1"/>
          <p:nvPr/>
        </p:nvSpPr>
        <p:spPr>
          <a:xfrm>
            <a:off x="527538" y="4756638"/>
            <a:ext cx="11139854" cy="930447"/>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5400" dirty="0">
                <a:solidFill>
                  <a:srgbClr val="FFFFFF"/>
                </a:solidFill>
                <a:latin typeface="+mj-lt"/>
                <a:ea typeface="+mj-ea"/>
                <a:cs typeface="+mj-cs"/>
              </a:rPr>
              <a:t>Trois </a:t>
            </a:r>
            <a:r>
              <a:rPr lang="en-US" sz="5400" dirty="0" err="1">
                <a:solidFill>
                  <a:srgbClr val="FFFFFF"/>
                </a:solidFill>
                <a:latin typeface="+mj-lt"/>
                <a:ea typeface="+mj-ea"/>
                <a:cs typeface="+mj-cs"/>
              </a:rPr>
              <a:t>manuscrits</a:t>
            </a:r>
            <a:r>
              <a:rPr lang="en-US" sz="5400" dirty="0">
                <a:solidFill>
                  <a:srgbClr val="FFFFFF"/>
                </a:solidFill>
                <a:latin typeface="+mj-lt"/>
                <a:ea typeface="+mj-ea"/>
                <a:cs typeface="+mj-cs"/>
              </a:rPr>
              <a:t> de </a:t>
            </a:r>
            <a:r>
              <a:rPr lang="en-US" sz="5400" dirty="0" err="1">
                <a:solidFill>
                  <a:srgbClr val="FFFFFF"/>
                </a:solidFill>
                <a:latin typeface="+mj-lt"/>
                <a:ea typeface="+mj-ea"/>
                <a:cs typeface="+mj-cs"/>
              </a:rPr>
              <a:t>Boilat</a:t>
            </a:r>
            <a:r>
              <a:rPr lang="en-US" sz="5400" dirty="0">
                <a:solidFill>
                  <a:srgbClr val="FFFFFF"/>
                </a:solidFill>
                <a:latin typeface="+mj-lt"/>
                <a:ea typeface="+mj-ea"/>
                <a:cs typeface="+mj-cs"/>
              </a:rPr>
              <a:t>… </a:t>
            </a:r>
          </a:p>
        </p:txBody>
      </p:sp>
      <p:cxnSp>
        <p:nvCxnSpPr>
          <p:cNvPr id="17" name="Straight Connector 16">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3" name="Image 2" descr="Une image contenant texte, tableau blanc&#10;&#10;Description générée automatiquement">
            <a:extLst>
              <a:ext uri="{FF2B5EF4-FFF2-40B4-BE49-F238E27FC236}">
                <a16:creationId xmlns:a16="http://schemas.microsoft.com/office/drawing/2014/main" id="{2D565AB1-2A91-49DF-AF9D-CECA79622E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8068" y="100905"/>
            <a:ext cx="3523524" cy="4411287"/>
          </a:xfrm>
          <a:prstGeom prst="rect">
            <a:avLst/>
          </a:prstGeom>
        </p:spPr>
      </p:pic>
      <p:pic>
        <p:nvPicPr>
          <p:cNvPr id="6" name="Image 5" descr="Une image contenant texte&#10;&#10;Description générée automatiquement">
            <a:extLst>
              <a:ext uri="{FF2B5EF4-FFF2-40B4-BE49-F238E27FC236}">
                <a16:creationId xmlns:a16="http://schemas.microsoft.com/office/drawing/2014/main" id="{3FFD0A33-A8A0-45EA-8F8B-CBD170E585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96933" y="100904"/>
            <a:ext cx="2942774" cy="4411287"/>
          </a:xfrm>
          <a:prstGeom prst="rect">
            <a:avLst/>
          </a:prstGeom>
        </p:spPr>
      </p:pic>
      <p:pic>
        <p:nvPicPr>
          <p:cNvPr id="9" name="Image 8">
            <a:extLst>
              <a:ext uri="{FF2B5EF4-FFF2-40B4-BE49-F238E27FC236}">
                <a16:creationId xmlns:a16="http://schemas.microsoft.com/office/drawing/2014/main" id="{48DFD74B-F219-4F8D-B4C9-286384F80CA8}"/>
              </a:ext>
            </a:extLst>
          </p:cNvPr>
          <p:cNvPicPr>
            <a:picLocks noChangeAspect="1"/>
          </p:cNvPicPr>
          <p:nvPr/>
        </p:nvPicPr>
        <p:blipFill>
          <a:blip r:embed="rId5"/>
          <a:stretch>
            <a:fillRect/>
          </a:stretch>
        </p:blipFill>
        <p:spPr>
          <a:xfrm>
            <a:off x="7101043" y="609639"/>
            <a:ext cx="4985255" cy="3407889"/>
          </a:xfrm>
          <a:prstGeom prst="rect">
            <a:avLst/>
          </a:prstGeom>
        </p:spPr>
      </p:pic>
    </p:spTree>
    <p:extLst>
      <p:ext uri="{BB962C8B-B14F-4D97-AF65-F5344CB8AC3E}">
        <p14:creationId xmlns:p14="http://schemas.microsoft.com/office/powerpoint/2010/main" val="11153803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ZoneTexte 7">
            <a:extLst>
              <a:ext uri="{FF2B5EF4-FFF2-40B4-BE49-F238E27FC236}">
                <a16:creationId xmlns:a16="http://schemas.microsoft.com/office/drawing/2014/main" id="{E8BF09A2-2774-419C-9218-423738024F6D}"/>
              </a:ext>
            </a:extLst>
          </p:cNvPr>
          <p:cNvSpPr txBox="1"/>
          <p:nvPr/>
        </p:nvSpPr>
        <p:spPr>
          <a:xfrm>
            <a:off x="527538" y="4756638"/>
            <a:ext cx="11139854" cy="930447"/>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5400" dirty="0">
                <a:solidFill>
                  <a:srgbClr val="FFFFFF"/>
                </a:solidFill>
                <a:latin typeface="+mj-lt"/>
                <a:ea typeface="+mj-ea"/>
                <a:cs typeface="+mj-cs"/>
              </a:rPr>
              <a:t>… et des documents </a:t>
            </a:r>
            <a:r>
              <a:rPr lang="en-US" sz="5400" dirty="0" err="1">
                <a:solidFill>
                  <a:srgbClr val="FFFFFF"/>
                </a:solidFill>
                <a:latin typeface="+mj-lt"/>
                <a:ea typeface="+mj-ea"/>
                <a:cs typeface="+mj-cs"/>
              </a:rPr>
              <a:t>inédits</a:t>
            </a:r>
            <a:r>
              <a:rPr lang="en-US" sz="5400" dirty="0">
                <a:solidFill>
                  <a:srgbClr val="FFFFFF"/>
                </a:solidFill>
                <a:latin typeface="+mj-lt"/>
                <a:ea typeface="+mj-ea"/>
                <a:cs typeface="+mj-cs"/>
              </a:rPr>
              <a:t>… </a:t>
            </a:r>
          </a:p>
        </p:txBody>
      </p:sp>
      <p:cxnSp>
        <p:nvCxnSpPr>
          <p:cNvPr id="17" name="Straight Connector 16">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4" name="Image 3">
            <a:extLst>
              <a:ext uri="{FF2B5EF4-FFF2-40B4-BE49-F238E27FC236}">
                <a16:creationId xmlns:a16="http://schemas.microsoft.com/office/drawing/2014/main" id="{4B22C9F5-BD95-43FD-BC96-CB9CE5F83257}"/>
              </a:ext>
            </a:extLst>
          </p:cNvPr>
          <p:cNvPicPr>
            <a:picLocks noChangeAspect="1"/>
          </p:cNvPicPr>
          <p:nvPr/>
        </p:nvPicPr>
        <p:blipFill>
          <a:blip r:embed="rId3"/>
          <a:stretch>
            <a:fillRect/>
          </a:stretch>
        </p:blipFill>
        <p:spPr>
          <a:xfrm>
            <a:off x="156116" y="477749"/>
            <a:ext cx="5445280" cy="3539779"/>
          </a:xfrm>
          <a:prstGeom prst="rect">
            <a:avLst/>
          </a:prstGeom>
        </p:spPr>
      </p:pic>
      <p:pic>
        <p:nvPicPr>
          <p:cNvPr id="5" name="Image 4">
            <a:extLst>
              <a:ext uri="{FF2B5EF4-FFF2-40B4-BE49-F238E27FC236}">
                <a16:creationId xmlns:a16="http://schemas.microsoft.com/office/drawing/2014/main" id="{5ED27B41-6B52-44D9-9F9C-274EFBCAAC2A}"/>
              </a:ext>
            </a:extLst>
          </p:cNvPr>
          <p:cNvPicPr>
            <a:picLocks noChangeAspect="1"/>
          </p:cNvPicPr>
          <p:nvPr/>
        </p:nvPicPr>
        <p:blipFill>
          <a:blip r:embed="rId4"/>
          <a:stretch>
            <a:fillRect/>
          </a:stretch>
        </p:blipFill>
        <p:spPr>
          <a:xfrm>
            <a:off x="5673728" y="217729"/>
            <a:ext cx="3183194" cy="4059816"/>
          </a:xfrm>
          <a:prstGeom prst="rect">
            <a:avLst/>
          </a:prstGeom>
        </p:spPr>
      </p:pic>
      <p:pic>
        <p:nvPicPr>
          <p:cNvPr id="7" name="Image 6">
            <a:extLst>
              <a:ext uri="{FF2B5EF4-FFF2-40B4-BE49-F238E27FC236}">
                <a16:creationId xmlns:a16="http://schemas.microsoft.com/office/drawing/2014/main" id="{35695A67-D3B3-41CF-AA2B-D1186DA13FCC}"/>
              </a:ext>
            </a:extLst>
          </p:cNvPr>
          <p:cNvPicPr>
            <a:picLocks noChangeAspect="1"/>
          </p:cNvPicPr>
          <p:nvPr/>
        </p:nvPicPr>
        <p:blipFill>
          <a:blip r:embed="rId5"/>
          <a:stretch>
            <a:fillRect/>
          </a:stretch>
        </p:blipFill>
        <p:spPr>
          <a:xfrm>
            <a:off x="8929253" y="194970"/>
            <a:ext cx="3194425" cy="4105335"/>
          </a:xfrm>
          <a:prstGeom prst="rect">
            <a:avLst/>
          </a:prstGeom>
        </p:spPr>
      </p:pic>
    </p:spTree>
    <p:extLst>
      <p:ext uri="{BB962C8B-B14F-4D97-AF65-F5344CB8AC3E}">
        <p14:creationId xmlns:p14="http://schemas.microsoft.com/office/powerpoint/2010/main" val="8492393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605494DE-B078-4D87-BB01-C84320618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9A0576B0-CD8C-4661-95C8-A9F2CE7CDD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4724288" cy="6861324"/>
          </a:xfrm>
          <a:prstGeom prst="rect">
            <a:avLst/>
          </a:prstGeom>
          <a:solidFill>
            <a:srgbClr val="000000">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3FF60E2B-3919-423C-B1FF-56CDE6681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319042"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rgbClr val="000000">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ZoneTexte 7">
            <a:extLst>
              <a:ext uri="{FF2B5EF4-FFF2-40B4-BE49-F238E27FC236}">
                <a16:creationId xmlns:a16="http://schemas.microsoft.com/office/drawing/2014/main" id="{E8BF09A2-2774-419C-9218-423738024F6D}"/>
              </a:ext>
            </a:extLst>
          </p:cNvPr>
          <p:cNvSpPr txBox="1"/>
          <p:nvPr/>
        </p:nvSpPr>
        <p:spPr>
          <a:xfrm>
            <a:off x="326967" y="1385455"/>
            <a:ext cx="4211782" cy="2124508"/>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5400" kern="1200" dirty="0">
              <a:solidFill>
                <a:srgbClr val="FFFFFF"/>
              </a:solidFill>
              <a:latin typeface="+mj-lt"/>
              <a:ea typeface="+mj-ea"/>
              <a:cs typeface="+mj-cs"/>
            </a:endParaRPr>
          </a:p>
        </p:txBody>
      </p:sp>
      <p:pic>
        <p:nvPicPr>
          <p:cNvPr id="7" name="Image 6">
            <a:extLst>
              <a:ext uri="{FF2B5EF4-FFF2-40B4-BE49-F238E27FC236}">
                <a16:creationId xmlns:a16="http://schemas.microsoft.com/office/drawing/2014/main" id="{35695A67-D3B3-41CF-AA2B-D1186DA13FCC}"/>
              </a:ext>
            </a:extLst>
          </p:cNvPr>
          <p:cNvPicPr>
            <a:picLocks noChangeAspect="1"/>
          </p:cNvPicPr>
          <p:nvPr/>
        </p:nvPicPr>
        <p:blipFill>
          <a:blip r:embed="rId3"/>
          <a:stretch>
            <a:fillRect/>
          </a:stretch>
        </p:blipFill>
        <p:spPr>
          <a:xfrm>
            <a:off x="6292392" y="643467"/>
            <a:ext cx="4331503" cy="5571066"/>
          </a:xfrm>
          <a:prstGeom prst="rect">
            <a:avLst/>
          </a:prstGeom>
        </p:spPr>
      </p:pic>
    </p:spTree>
    <p:extLst>
      <p:ext uri="{BB962C8B-B14F-4D97-AF65-F5344CB8AC3E}">
        <p14:creationId xmlns:p14="http://schemas.microsoft.com/office/powerpoint/2010/main" val="186411752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605494DE-B078-4D87-BB01-C84320618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9A0576B0-CD8C-4661-95C8-A9F2CE7CDD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4724288" cy="6861324"/>
          </a:xfrm>
          <a:prstGeom prst="rect">
            <a:avLst/>
          </a:prstGeom>
          <a:solidFill>
            <a:srgbClr val="000000">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3FF60E2B-3919-423C-B1FF-56CDE6681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319042"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rgbClr val="000000">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ZoneTexte 7">
            <a:extLst>
              <a:ext uri="{FF2B5EF4-FFF2-40B4-BE49-F238E27FC236}">
                <a16:creationId xmlns:a16="http://schemas.microsoft.com/office/drawing/2014/main" id="{E8BF09A2-2774-419C-9218-423738024F6D}"/>
              </a:ext>
            </a:extLst>
          </p:cNvPr>
          <p:cNvSpPr txBox="1"/>
          <p:nvPr/>
        </p:nvSpPr>
        <p:spPr>
          <a:xfrm>
            <a:off x="326967" y="1385455"/>
            <a:ext cx="4211782" cy="2124508"/>
          </a:xfrm>
          <a:prstGeom prst="rect">
            <a:avLst/>
          </a:prstGeom>
        </p:spPr>
        <p:txBody>
          <a:bodyPr vert="horz" lIns="91440" tIns="45720" rIns="91440" bIns="45720" rtlCol="0" anchor="b">
            <a:normAutofit fontScale="77500" lnSpcReduction="20000"/>
          </a:bodyPr>
          <a:lstStyle/>
          <a:p>
            <a:pPr>
              <a:lnSpc>
                <a:spcPct val="90000"/>
              </a:lnSpc>
              <a:spcBef>
                <a:spcPct val="0"/>
              </a:spcBef>
              <a:spcAft>
                <a:spcPts val="600"/>
              </a:spcAft>
            </a:pPr>
            <a:r>
              <a:rPr lang="en-US" sz="5400" kern="1200" dirty="0">
                <a:solidFill>
                  <a:srgbClr val="FFFFFF"/>
                </a:solidFill>
                <a:latin typeface="+mj-lt"/>
                <a:ea typeface="+mj-ea"/>
                <a:cs typeface="+mj-cs"/>
              </a:rPr>
              <a:t>“</a:t>
            </a:r>
            <a:r>
              <a:rPr lang="en-US" sz="5400" kern="1200" dirty="0" err="1">
                <a:solidFill>
                  <a:srgbClr val="FFFFFF"/>
                </a:solidFill>
                <a:latin typeface="+mj-lt"/>
                <a:ea typeface="+mj-ea"/>
                <a:cs typeface="+mj-cs"/>
              </a:rPr>
              <a:t>J’ai</a:t>
            </a:r>
            <a:r>
              <a:rPr lang="en-US" sz="5400" kern="1200" dirty="0">
                <a:solidFill>
                  <a:srgbClr val="FFFFFF"/>
                </a:solidFill>
                <a:latin typeface="+mj-lt"/>
                <a:ea typeface="+mj-ea"/>
                <a:cs typeface="+mj-cs"/>
              </a:rPr>
              <a:t> </a:t>
            </a:r>
            <a:r>
              <a:rPr lang="en-US" sz="5400" kern="1200" dirty="0" err="1">
                <a:solidFill>
                  <a:srgbClr val="FFFFFF"/>
                </a:solidFill>
                <a:latin typeface="+mj-lt"/>
                <a:ea typeface="+mj-ea"/>
                <a:cs typeface="+mj-cs"/>
              </a:rPr>
              <a:t>confisqué</a:t>
            </a:r>
            <a:r>
              <a:rPr lang="en-US" sz="5400" kern="1200" dirty="0">
                <a:solidFill>
                  <a:srgbClr val="FFFFFF"/>
                </a:solidFill>
                <a:latin typeface="+mj-lt"/>
                <a:ea typeface="+mj-ea"/>
                <a:cs typeface="+mj-cs"/>
              </a:rPr>
              <a:t> </a:t>
            </a:r>
            <a:r>
              <a:rPr lang="en-US" sz="5400" kern="1200" dirty="0" err="1">
                <a:solidFill>
                  <a:srgbClr val="FFFFFF"/>
                </a:solidFill>
                <a:latin typeface="+mj-lt"/>
                <a:ea typeface="+mj-ea"/>
                <a:cs typeface="+mj-cs"/>
              </a:rPr>
              <a:t>ce</a:t>
            </a:r>
            <a:r>
              <a:rPr lang="en-US" sz="5400" kern="1200" dirty="0">
                <a:solidFill>
                  <a:srgbClr val="FFFFFF"/>
                </a:solidFill>
                <a:latin typeface="+mj-lt"/>
                <a:ea typeface="+mj-ea"/>
                <a:cs typeface="+mj-cs"/>
              </a:rPr>
              <a:t> grigri dans la Boutique </a:t>
            </a:r>
            <a:r>
              <a:rPr lang="en-US" sz="5400" kern="1200" dirty="0" err="1">
                <a:solidFill>
                  <a:srgbClr val="FFFFFF"/>
                </a:solidFill>
                <a:latin typeface="+mj-lt"/>
                <a:ea typeface="+mj-ea"/>
                <a:cs typeface="+mj-cs"/>
              </a:rPr>
              <a:t>d’une</a:t>
            </a:r>
            <a:r>
              <a:rPr lang="en-US" sz="5400" kern="1200" dirty="0">
                <a:solidFill>
                  <a:srgbClr val="FFFFFF"/>
                </a:solidFill>
                <a:latin typeface="+mj-lt"/>
                <a:ea typeface="+mj-ea"/>
                <a:cs typeface="+mj-cs"/>
              </a:rPr>
              <a:t> Signare, à S</a:t>
            </a:r>
            <a:r>
              <a:rPr lang="en-US" sz="5400" kern="1200" baseline="30000" dirty="0">
                <a:solidFill>
                  <a:srgbClr val="FFFFFF"/>
                </a:solidFill>
                <a:latin typeface="+mj-lt"/>
                <a:ea typeface="+mj-ea"/>
                <a:cs typeface="+mj-cs"/>
              </a:rPr>
              <a:t>t</a:t>
            </a:r>
            <a:r>
              <a:rPr lang="en-US" sz="5400" kern="1200" dirty="0">
                <a:solidFill>
                  <a:srgbClr val="FFFFFF"/>
                </a:solidFill>
                <a:latin typeface="+mj-lt"/>
                <a:ea typeface="+mj-ea"/>
                <a:cs typeface="+mj-cs"/>
              </a:rPr>
              <a:t> Louis” </a:t>
            </a:r>
          </a:p>
        </p:txBody>
      </p:sp>
      <p:pic>
        <p:nvPicPr>
          <p:cNvPr id="7" name="Image 6">
            <a:extLst>
              <a:ext uri="{FF2B5EF4-FFF2-40B4-BE49-F238E27FC236}">
                <a16:creationId xmlns:a16="http://schemas.microsoft.com/office/drawing/2014/main" id="{35695A67-D3B3-41CF-AA2B-D1186DA13FCC}"/>
              </a:ext>
            </a:extLst>
          </p:cNvPr>
          <p:cNvPicPr>
            <a:picLocks noChangeAspect="1"/>
          </p:cNvPicPr>
          <p:nvPr/>
        </p:nvPicPr>
        <p:blipFill>
          <a:blip r:embed="rId3"/>
          <a:stretch>
            <a:fillRect/>
          </a:stretch>
        </p:blipFill>
        <p:spPr>
          <a:xfrm>
            <a:off x="6292392" y="643467"/>
            <a:ext cx="4331503" cy="5571066"/>
          </a:xfrm>
          <a:prstGeom prst="rect">
            <a:avLst/>
          </a:prstGeom>
        </p:spPr>
      </p:pic>
    </p:spTree>
    <p:extLst>
      <p:ext uri="{BB962C8B-B14F-4D97-AF65-F5344CB8AC3E}">
        <p14:creationId xmlns:p14="http://schemas.microsoft.com/office/powerpoint/2010/main" val="22951637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ZoneTexte 7">
            <a:extLst>
              <a:ext uri="{FF2B5EF4-FFF2-40B4-BE49-F238E27FC236}">
                <a16:creationId xmlns:a16="http://schemas.microsoft.com/office/drawing/2014/main" id="{E8BF09A2-2774-419C-9218-423738024F6D}"/>
              </a:ext>
            </a:extLst>
          </p:cNvPr>
          <p:cNvSpPr txBox="1"/>
          <p:nvPr/>
        </p:nvSpPr>
        <p:spPr>
          <a:xfrm>
            <a:off x="527538" y="4756638"/>
            <a:ext cx="11139854" cy="930447"/>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5400" dirty="0">
                <a:solidFill>
                  <a:srgbClr val="FFFFFF"/>
                </a:solidFill>
                <a:latin typeface="+mj-lt"/>
                <a:ea typeface="+mj-ea"/>
                <a:cs typeface="+mj-cs"/>
              </a:rPr>
              <a:t>Deux clefs </a:t>
            </a:r>
            <a:r>
              <a:rPr lang="en-US" sz="5400" dirty="0" err="1">
                <a:solidFill>
                  <a:srgbClr val="FFFFFF"/>
                </a:solidFill>
                <a:latin typeface="+mj-lt"/>
                <a:ea typeface="+mj-ea"/>
                <a:cs typeface="+mj-cs"/>
              </a:rPr>
              <a:t>d’interprétation</a:t>
            </a:r>
            <a:r>
              <a:rPr lang="en-US" sz="5400" dirty="0">
                <a:solidFill>
                  <a:srgbClr val="FFFFFF"/>
                </a:solidFill>
                <a:latin typeface="+mj-lt"/>
                <a:ea typeface="+mj-ea"/>
                <a:cs typeface="+mj-cs"/>
              </a:rPr>
              <a:t> </a:t>
            </a:r>
          </a:p>
        </p:txBody>
      </p:sp>
      <p:pic>
        <p:nvPicPr>
          <p:cNvPr id="7" name="Image 6">
            <a:extLst>
              <a:ext uri="{FF2B5EF4-FFF2-40B4-BE49-F238E27FC236}">
                <a16:creationId xmlns:a16="http://schemas.microsoft.com/office/drawing/2014/main" id="{ACFDD36F-5D31-4A3A-8E8C-822C79B9B5D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13787" y="145127"/>
            <a:ext cx="2885497" cy="4322843"/>
          </a:xfrm>
          <a:prstGeom prst="rect">
            <a:avLst/>
          </a:prstGeom>
        </p:spPr>
      </p:pic>
      <p:pic>
        <p:nvPicPr>
          <p:cNvPr id="5" name="Image 4" descr="Une image contenant chemise&#10;&#10;Description générée automatiquement">
            <a:extLst>
              <a:ext uri="{FF2B5EF4-FFF2-40B4-BE49-F238E27FC236}">
                <a16:creationId xmlns:a16="http://schemas.microsoft.com/office/drawing/2014/main" id="{8DB6B0E6-A4B2-4346-AF6E-EE7F6DC4684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46454" y="142112"/>
            <a:ext cx="2885497" cy="4322842"/>
          </a:xfrm>
          <a:prstGeom prst="rect">
            <a:avLst/>
          </a:prstGeom>
        </p:spPr>
      </p:pic>
      <p:cxnSp>
        <p:nvCxnSpPr>
          <p:cNvPr id="17" name="Straight Connector 16">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20799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7CA0DAA6-33B8-4A25-810D-2F4D816FB4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54297"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2F5A0F88-7D66-4A48-8E5B-A1CD8B85C02E}"/>
              </a:ext>
            </a:extLst>
          </p:cNvPr>
          <p:cNvSpPr>
            <a:spLocks noGrp="1"/>
          </p:cNvSpPr>
          <p:nvPr>
            <p:ph type="title"/>
          </p:nvPr>
        </p:nvSpPr>
        <p:spPr>
          <a:xfrm>
            <a:off x="651307" y="640081"/>
            <a:ext cx="3377183" cy="3681976"/>
          </a:xfrm>
          <a:noFill/>
        </p:spPr>
        <p:txBody>
          <a:bodyPr vert="horz" lIns="91440" tIns="45720" rIns="91440" bIns="45720" rtlCol="0" anchor="b">
            <a:normAutofit/>
          </a:bodyPr>
          <a:lstStyle/>
          <a:p>
            <a:r>
              <a:rPr lang="en-US" kern="1200">
                <a:solidFill>
                  <a:schemeClr val="bg1"/>
                </a:solidFill>
                <a:latin typeface="+mj-lt"/>
                <a:ea typeface="+mj-ea"/>
                <a:cs typeface="+mj-cs"/>
              </a:rPr>
              <a:t>Les signares en images</a:t>
            </a:r>
          </a:p>
        </p:txBody>
      </p:sp>
      <p:pic>
        <p:nvPicPr>
          <p:cNvPr id="4" name="Image 3" descr="Une image contenant photo, texte, peinture, assis&#10;&#10;Description générée automatiquement">
            <a:extLst>
              <a:ext uri="{FF2B5EF4-FFF2-40B4-BE49-F238E27FC236}">
                <a16:creationId xmlns:a16="http://schemas.microsoft.com/office/drawing/2014/main" id="{DDDF1FF0-38C9-4667-A4F7-A607ED391F0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30020" y="354487"/>
            <a:ext cx="6010673" cy="6149026"/>
          </a:xfrm>
          <a:prstGeom prst="rect">
            <a:avLst/>
          </a:prstGeom>
        </p:spPr>
      </p:pic>
    </p:spTree>
    <p:extLst>
      <p:ext uri="{BB962C8B-B14F-4D97-AF65-F5344CB8AC3E}">
        <p14:creationId xmlns:p14="http://schemas.microsoft.com/office/powerpoint/2010/main" val="3029423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A8AA5BC-4F7A-4226-8F99-6D824B226A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E5445C6-DD42-4979-86FF-03730E8C6D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734" y="321733"/>
            <a:ext cx="11573488" cy="6214534"/>
          </a:xfrm>
          <a:prstGeom prst="rect">
            <a:avLst/>
          </a:prstGeom>
          <a:solidFill>
            <a:schemeClr val="bg1">
              <a:lumMod val="75000"/>
              <a:lumOff val="25000"/>
            </a:schemeClr>
          </a:solidFill>
          <a:ln w="127000" cap="sq" cmpd="thinThick">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E7E47719-AE33-4C9F-9182-8AFF1AD0B105}"/>
              </a:ext>
            </a:extLst>
          </p:cNvPr>
          <p:cNvSpPr>
            <a:spLocks noGrp="1"/>
          </p:cNvSpPr>
          <p:nvPr>
            <p:ph type="title"/>
          </p:nvPr>
        </p:nvSpPr>
        <p:spPr>
          <a:xfrm>
            <a:off x="1524000" y="1206070"/>
            <a:ext cx="9144000" cy="2183697"/>
          </a:xfrm>
        </p:spPr>
        <p:txBody>
          <a:bodyPr vert="horz" lIns="91440" tIns="45720" rIns="91440" bIns="45720" rtlCol="0" anchor="b">
            <a:normAutofit/>
          </a:bodyPr>
          <a:lstStyle/>
          <a:p>
            <a:pPr algn="ctr"/>
            <a:r>
              <a:rPr lang="en-US" sz="5800" kern="1200" dirty="0">
                <a:solidFill>
                  <a:schemeClr val="tx1"/>
                </a:solidFill>
                <a:latin typeface="+mj-lt"/>
                <a:ea typeface="+mj-ea"/>
                <a:cs typeface="+mj-cs"/>
              </a:rPr>
              <a:t>5. </a:t>
            </a:r>
            <a:r>
              <a:rPr lang="en-US" sz="5800" kern="1200" dirty="0" err="1">
                <a:solidFill>
                  <a:schemeClr val="tx1"/>
                </a:solidFill>
                <a:latin typeface="+mj-lt"/>
                <a:ea typeface="+mj-ea"/>
                <a:cs typeface="+mj-cs"/>
              </a:rPr>
              <a:t>Genèse</a:t>
            </a:r>
            <a:r>
              <a:rPr lang="en-US" sz="5800" kern="1200" dirty="0">
                <a:solidFill>
                  <a:schemeClr val="tx1"/>
                </a:solidFill>
                <a:latin typeface="+mj-lt"/>
                <a:ea typeface="+mj-ea"/>
                <a:cs typeface="+mj-cs"/>
              </a:rPr>
              <a:t> des </a:t>
            </a:r>
            <a:r>
              <a:rPr lang="en-US" sz="5800" kern="1200" dirty="0" err="1">
                <a:solidFill>
                  <a:schemeClr val="tx1"/>
                </a:solidFill>
                <a:latin typeface="+mj-lt"/>
                <a:ea typeface="+mj-ea"/>
                <a:cs typeface="+mj-cs"/>
              </a:rPr>
              <a:t>signares</a:t>
            </a:r>
            <a:endParaRPr lang="en-US" sz="5800" kern="1200" dirty="0">
              <a:solidFill>
                <a:schemeClr val="tx1"/>
              </a:solidFill>
              <a:latin typeface="+mj-lt"/>
              <a:ea typeface="+mj-ea"/>
              <a:cs typeface="+mj-cs"/>
            </a:endParaRPr>
          </a:p>
        </p:txBody>
      </p:sp>
      <p:cxnSp>
        <p:nvCxnSpPr>
          <p:cNvPr id="20" name="Straight Connector 19">
            <a:extLst>
              <a:ext uri="{FF2B5EF4-FFF2-40B4-BE49-F238E27FC236}">
                <a16:creationId xmlns:a16="http://schemas.microsoft.com/office/drawing/2014/main" id="{45000665-DFC7-417E-8FD7-516A0F15C9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4109417"/>
            <a:ext cx="2743200" cy="0"/>
          </a:xfrm>
          <a:prstGeom prst="line">
            <a:avLst/>
          </a:prstGeom>
          <a:ln w="12700">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4903805"/>
      </p:ext>
    </p:extLst>
  </p:cSld>
  <p:clrMapOvr>
    <a:overrideClrMapping bg1="dk1" tx1="lt1" bg2="dk2" tx2="lt2" accent1="accent1" accent2="accent2" accent3="accent3" accent4="accent4" accent5="accent5" accent6="accent6" hlink="hlink" folHlink="folHlink"/>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A8AA5BC-4F7A-4226-8F99-6D824B226A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E5445C6-DD42-4979-86FF-03730E8C6D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734" y="321733"/>
            <a:ext cx="11573488" cy="6214534"/>
          </a:xfrm>
          <a:prstGeom prst="rect">
            <a:avLst/>
          </a:prstGeom>
          <a:solidFill>
            <a:schemeClr val="bg1">
              <a:lumMod val="75000"/>
              <a:lumOff val="25000"/>
            </a:schemeClr>
          </a:solidFill>
          <a:ln w="127000" cap="sq" cmpd="thinThick">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E7E47719-AE33-4C9F-9182-8AFF1AD0B105}"/>
              </a:ext>
            </a:extLst>
          </p:cNvPr>
          <p:cNvSpPr>
            <a:spLocks noGrp="1"/>
          </p:cNvSpPr>
          <p:nvPr>
            <p:ph type="title"/>
          </p:nvPr>
        </p:nvSpPr>
        <p:spPr>
          <a:xfrm>
            <a:off x="1524000" y="1206070"/>
            <a:ext cx="9144000" cy="2183697"/>
          </a:xfrm>
        </p:spPr>
        <p:txBody>
          <a:bodyPr vert="horz" lIns="91440" tIns="45720" rIns="91440" bIns="45720" rtlCol="0" anchor="b">
            <a:normAutofit/>
          </a:bodyPr>
          <a:lstStyle/>
          <a:p>
            <a:pPr algn="ctr"/>
            <a:r>
              <a:rPr lang="en-US" sz="5800" dirty="0"/>
              <a:t>6</a:t>
            </a:r>
            <a:r>
              <a:rPr lang="en-US" sz="5800" kern="1200" dirty="0">
                <a:solidFill>
                  <a:schemeClr val="tx1"/>
                </a:solidFill>
                <a:latin typeface="+mj-lt"/>
                <a:ea typeface="+mj-ea"/>
                <a:cs typeface="+mj-cs"/>
              </a:rPr>
              <a:t>. Les </a:t>
            </a:r>
            <a:r>
              <a:rPr lang="en-US" sz="5800" kern="1200" dirty="0" err="1">
                <a:solidFill>
                  <a:schemeClr val="tx1"/>
                </a:solidFill>
                <a:latin typeface="+mj-lt"/>
                <a:ea typeface="+mj-ea"/>
                <a:cs typeface="+mj-cs"/>
              </a:rPr>
              <a:t>mariages</a:t>
            </a:r>
            <a:r>
              <a:rPr lang="en-US" sz="5800" kern="1200" dirty="0">
                <a:solidFill>
                  <a:schemeClr val="tx1"/>
                </a:solidFill>
                <a:latin typeface="+mj-lt"/>
                <a:ea typeface="+mj-ea"/>
                <a:cs typeface="+mj-cs"/>
              </a:rPr>
              <a:t> </a:t>
            </a:r>
            <a:br>
              <a:rPr lang="en-US" sz="5800" kern="1200" dirty="0">
                <a:solidFill>
                  <a:schemeClr val="tx1"/>
                </a:solidFill>
                <a:latin typeface="+mj-lt"/>
                <a:ea typeface="+mj-ea"/>
                <a:cs typeface="+mj-cs"/>
              </a:rPr>
            </a:br>
            <a:r>
              <a:rPr lang="en-US" sz="5800" i="1" kern="1200" dirty="0">
                <a:solidFill>
                  <a:schemeClr val="tx1"/>
                </a:solidFill>
                <a:latin typeface="+mj-lt"/>
                <a:ea typeface="+mj-ea"/>
                <a:cs typeface="+mj-cs"/>
              </a:rPr>
              <a:t>à la mode du pays</a:t>
            </a:r>
            <a:endParaRPr lang="en-US" sz="5800" kern="1200" dirty="0">
              <a:solidFill>
                <a:schemeClr val="tx1"/>
              </a:solidFill>
              <a:latin typeface="+mj-lt"/>
              <a:ea typeface="+mj-ea"/>
              <a:cs typeface="+mj-cs"/>
            </a:endParaRPr>
          </a:p>
        </p:txBody>
      </p:sp>
      <p:cxnSp>
        <p:nvCxnSpPr>
          <p:cNvPr id="20" name="Straight Connector 19">
            <a:extLst>
              <a:ext uri="{FF2B5EF4-FFF2-40B4-BE49-F238E27FC236}">
                <a16:creationId xmlns:a16="http://schemas.microsoft.com/office/drawing/2014/main" id="{45000665-DFC7-417E-8FD7-516A0F15C9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4109417"/>
            <a:ext cx="2743200" cy="0"/>
          </a:xfrm>
          <a:prstGeom prst="line">
            <a:avLst/>
          </a:prstGeom>
          <a:ln w="12700">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1402383"/>
      </p:ext>
    </p:extLst>
  </p:cSld>
  <p:clrMapOvr>
    <a:overrideClrMapping bg1="dk1" tx1="lt1" bg2="dk2" tx2="lt2" accent1="accent1" accent2="accent2" accent3="accent3" accent4="accent4" accent5="accent5" accent6="accent6" hlink="hlink" folHlink="folHlink"/>
  </p:clrMapOvr>
</p:sld>
</file>

<file path=ppt/slides/slide4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5" name="Image 4" descr="Une image contenant texte&#10;&#10;Description générée automatiquement">
            <a:extLst>
              <a:ext uri="{FF2B5EF4-FFF2-40B4-BE49-F238E27FC236}">
                <a16:creationId xmlns:a16="http://schemas.microsoft.com/office/drawing/2014/main" id="{F1C91BA2-0D31-4A98-8AA3-3FC3E44D424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39642" y="464574"/>
            <a:ext cx="4418731" cy="5928851"/>
          </a:xfrm>
          <a:prstGeom prst="rect">
            <a:avLst/>
          </a:prstGeom>
        </p:spPr>
      </p:pic>
      <p:pic>
        <p:nvPicPr>
          <p:cNvPr id="3" name="Image 2" descr="Une image contenant texte, photo, posant, vieux&#10;&#10;Description générée automatiquement">
            <a:extLst>
              <a:ext uri="{FF2B5EF4-FFF2-40B4-BE49-F238E27FC236}">
                <a16:creationId xmlns:a16="http://schemas.microsoft.com/office/drawing/2014/main" id="{A823A9B3-28F1-49FF-8A7F-E67481850D3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775292" y="1718187"/>
            <a:ext cx="2280306" cy="3421626"/>
          </a:xfrm>
          <a:prstGeom prst="rect">
            <a:avLst/>
          </a:prstGeom>
        </p:spPr>
      </p:pic>
    </p:spTree>
    <p:extLst>
      <p:ext uri="{BB962C8B-B14F-4D97-AF65-F5344CB8AC3E}">
        <p14:creationId xmlns:p14="http://schemas.microsoft.com/office/powerpoint/2010/main" val="4872790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74E72E-99C2-473D-B185-4A5B6B8C9259}"/>
              </a:ext>
            </a:extLst>
          </p:cNvPr>
          <p:cNvSpPr>
            <a:spLocks noGrp="1"/>
          </p:cNvSpPr>
          <p:nvPr>
            <p:ph type="title"/>
          </p:nvPr>
        </p:nvSpPr>
        <p:spPr>
          <a:xfrm>
            <a:off x="1897039" y="1228298"/>
            <a:ext cx="8284191" cy="4490113"/>
          </a:xfrm>
        </p:spPr>
        <p:txBody>
          <a:bodyPr>
            <a:normAutofit/>
          </a:bodyPr>
          <a:lstStyle/>
          <a:p>
            <a:pPr algn="ctr"/>
            <a:r>
              <a:rPr lang="fr-FR" sz="5400" b="1" dirty="0"/>
              <a:t>Les « faux mariages » </a:t>
            </a:r>
            <a:br>
              <a:rPr lang="fr-FR" sz="5400" b="1" dirty="0"/>
            </a:br>
            <a:r>
              <a:rPr lang="fr-FR" sz="5400" b="1" i="1" dirty="0"/>
              <a:t>à la mode du pays</a:t>
            </a:r>
          </a:p>
        </p:txBody>
      </p:sp>
    </p:spTree>
    <p:extLst>
      <p:ext uri="{BB962C8B-B14F-4D97-AF65-F5344CB8AC3E}">
        <p14:creationId xmlns:p14="http://schemas.microsoft.com/office/powerpoint/2010/main" val="35252834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74E72E-99C2-473D-B185-4A5B6B8C9259}"/>
              </a:ext>
            </a:extLst>
          </p:cNvPr>
          <p:cNvSpPr>
            <a:spLocks noGrp="1"/>
          </p:cNvSpPr>
          <p:nvPr>
            <p:ph type="title"/>
          </p:nvPr>
        </p:nvSpPr>
        <p:spPr>
          <a:xfrm>
            <a:off x="1897039" y="1228298"/>
            <a:ext cx="8284191" cy="4490113"/>
          </a:xfrm>
        </p:spPr>
        <p:txBody>
          <a:bodyPr>
            <a:normAutofit/>
          </a:bodyPr>
          <a:lstStyle/>
          <a:p>
            <a:pPr algn="ctr"/>
            <a:r>
              <a:rPr lang="fr-FR" sz="5400" b="1" dirty="0"/>
              <a:t>Le mariage </a:t>
            </a:r>
            <a:br>
              <a:rPr lang="fr-FR" sz="5400" b="1" dirty="0"/>
            </a:br>
            <a:r>
              <a:rPr lang="fr-FR" sz="5400" b="1" i="1" dirty="0"/>
              <a:t>à la mode du pays</a:t>
            </a:r>
            <a:r>
              <a:rPr lang="fr-FR" sz="5400" b="1" dirty="0"/>
              <a:t> : un mariage de raison et d’intérêt </a:t>
            </a:r>
          </a:p>
        </p:txBody>
      </p:sp>
    </p:spTree>
    <p:extLst>
      <p:ext uri="{BB962C8B-B14F-4D97-AF65-F5344CB8AC3E}">
        <p14:creationId xmlns:p14="http://schemas.microsoft.com/office/powerpoint/2010/main" val="36205341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A8AA5BC-4F7A-4226-8F99-6D824B226A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E5445C6-DD42-4979-86FF-03730E8C6D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734" y="321733"/>
            <a:ext cx="11573488" cy="6214534"/>
          </a:xfrm>
          <a:prstGeom prst="rect">
            <a:avLst/>
          </a:prstGeom>
          <a:solidFill>
            <a:schemeClr val="bg1">
              <a:lumMod val="75000"/>
              <a:lumOff val="25000"/>
            </a:schemeClr>
          </a:solidFill>
          <a:ln w="127000" cap="sq" cmpd="thinThick">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E7E47719-AE33-4C9F-9182-8AFF1AD0B105}"/>
              </a:ext>
            </a:extLst>
          </p:cNvPr>
          <p:cNvSpPr>
            <a:spLocks noGrp="1"/>
          </p:cNvSpPr>
          <p:nvPr>
            <p:ph type="title"/>
          </p:nvPr>
        </p:nvSpPr>
        <p:spPr>
          <a:xfrm>
            <a:off x="1524000" y="1206070"/>
            <a:ext cx="9144000" cy="2183697"/>
          </a:xfrm>
        </p:spPr>
        <p:txBody>
          <a:bodyPr vert="horz" lIns="91440" tIns="45720" rIns="91440" bIns="45720" rtlCol="0" anchor="b">
            <a:normAutofit/>
          </a:bodyPr>
          <a:lstStyle/>
          <a:p>
            <a:pPr algn="ctr"/>
            <a:r>
              <a:rPr lang="en-US" sz="5800" kern="1200" dirty="0">
                <a:solidFill>
                  <a:schemeClr val="tx1"/>
                </a:solidFill>
                <a:latin typeface="+mj-lt"/>
                <a:ea typeface="+mj-ea"/>
                <a:cs typeface="+mj-cs"/>
              </a:rPr>
              <a:t>7. Distinction.</a:t>
            </a:r>
          </a:p>
        </p:txBody>
      </p:sp>
      <p:cxnSp>
        <p:nvCxnSpPr>
          <p:cNvPr id="20" name="Straight Connector 19">
            <a:extLst>
              <a:ext uri="{FF2B5EF4-FFF2-40B4-BE49-F238E27FC236}">
                <a16:creationId xmlns:a16="http://schemas.microsoft.com/office/drawing/2014/main" id="{45000665-DFC7-417E-8FD7-516A0F15C9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4109417"/>
            <a:ext cx="2743200" cy="0"/>
          </a:xfrm>
          <a:prstGeom prst="line">
            <a:avLst/>
          </a:prstGeom>
          <a:ln w="12700">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5780661"/>
      </p:ext>
    </p:extLst>
  </p:cSld>
  <p:clrMapOvr>
    <a:overrideClrMapping bg1="dk1" tx1="lt1" bg2="dk2" tx2="lt2" accent1="accent1" accent2="accent2" accent3="accent3" accent4="accent4" accent5="accent5" accent6="accent6" hlink="hlink" folHlink="folHlink"/>
  </p:clrMapOvr>
</p:sld>
</file>

<file path=ppt/slides/slide5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99AE2756-0FC4-4155-83E7-58AAAB63E7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5689"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247AB924-1B87-43FC-B7C7-B112D5C51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8146C4C7-70B9-4F38-AFDC-BCB7A1DF295F}"/>
              </a:ext>
            </a:extLst>
          </p:cNvPr>
          <p:cNvSpPr>
            <a:spLocks noGrp="1"/>
          </p:cNvSpPr>
          <p:nvPr>
            <p:ph type="title"/>
          </p:nvPr>
        </p:nvSpPr>
        <p:spPr>
          <a:xfrm>
            <a:off x="527538" y="4756638"/>
            <a:ext cx="11139854" cy="930447"/>
          </a:xfrm>
        </p:spPr>
        <p:txBody>
          <a:bodyPr vert="horz" lIns="91440" tIns="45720" rIns="91440" bIns="45720" rtlCol="0" anchor="b">
            <a:normAutofit/>
          </a:bodyPr>
          <a:lstStyle/>
          <a:p>
            <a:pPr algn="ctr"/>
            <a:r>
              <a:rPr lang="en-US" sz="3000">
                <a:solidFill>
                  <a:srgbClr val="FFFFFF"/>
                </a:solidFill>
              </a:rPr>
              <a:t>Parures signares </a:t>
            </a:r>
            <a:br>
              <a:rPr lang="en-US" sz="3000">
                <a:solidFill>
                  <a:srgbClr val="FFFFFF"/>
                </a:solidFill>
              </a:rPr>
            </a:br>
            <a:r>
              <a:rPr lang="en-US" sz="3000">
                <a:solidFill>
                  <a:srgbClr val="FFFFFF"/>
                </a:solidFill>
              </a:rPr>
              <a:t>Or, bijoux, </a:t>
            </a:r>
            <a:r>
              <a:rPr lang="en-US" sz="3000" i="1">
                <a:solidFill>
                  <a:srgbClr val="FFFFFF"/>
                </a:solidFill>
              </a:rPr>
              <a:t>panaria</a:t>
            </a:r>
            <a:r>
              <a:rPr lang="en-US" sz="3000">
                <a:solidFill>
                  <a:srgbClr val="FFFFFF"/>
                </a:solidFill>
              </a:rPr>
              <a:t>, tissus</a:t>
            </a:r>
          </a:p>
        </p:txBody>
      </p:sp>
      <p:pic>
        <p:nvPicPr>
          <p:cNvPr id="9" name="Image 8" descr="Une image contenant texte&#10;&#10;Description générée automatiquement">
            <a:extLst>
              <a:ext uri="{FF2B5EF4-FFF2-40B4-BE49-F238E27FC236}">
                <a16:creationId xmlns:a16="http://schemas.microsoft.com/office/drawing/2014/main" id="{057FC490-4419-492D-901E-59AF30178F5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18621" y="307731"/>
            <a:ext cx="2628446" cy="3997637"/>
          </a:xfrm>
          <a:prstGeom prst="rect">
            <a:avLst/>
          </a:prstGeom>
        </p:spPr>
      </p:pic>
      <p:pic>
        <p:nvPicPr>
          <p:cNvPr id="5" name="Image 4">
            <a:extLst>
              <a:ext uri="{FF2B5EF4-FFF2-40B4-BE49-F238E27FC236}">
                <a16:creationId xmlns:a16="http://schemas.microsoft.com/office/drawing/2014/main" id="{C682EFB3-826D-43A1-8F52-5E75915285D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28203" y="307731"/>
            <a:ext cx="2748375" cy="3997637"/>
          </a:xfrm>
          <a:prstGeom prst="rect">
            <a:avLst/>
          </a:prstGeom>
        </p:spPr>
      </p:pic>
      <p:cxnSp>
        <p:nvCxnSpPr>
          <p:cNvPr id="18" name="Straight Connector 17">
            <a:extLst>
              <a:ext uri="{FF2B5EF4-FFF2-40B4-BE49-F238E27FC236}">
                <a16:creationId xmlns:a16="http://schemas.microsoft.com/office/drawing/2014/main" id="{818DC98F-4057-4645-B948-F604F39A9C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53400"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7" name="Image 6" descr="Une image contenant texte, livre&#10;&#10;Description générée automatiquement">
            <a:extLst>
              <a:ext uri="{FF2B5EF4-FFF2-40B4-BE49-F238E27FC236}">
                <a16:creationId xmlns:a16="http://schemas.microsoft.com/office/drawing/2014/main" id="{EBE78505-C103-4304-8804-32DA38BD339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877442" y="330045"/>
            <a:ext cx="2568481" cy="3997637"/>
          </a:xfrm>
          <a:prstGeom prst="rect">
            <a:avLst/>
          </a:prstGeom>
        </p:spPr>
      </p:pic>
      <p:cxnSp>
        <p:nvCxnSpPr>
          <p:cNvPr id="20" name="Straight Connector 19">
            <a:extLst>
              <a:ext uri="{FF2B5EF4-FFF2-40B4-BE49-F238E27FC236}">
                <a16:creationId xmlns:a16="http://schemas.microsoft.com/office/drawing/2014/main" id="{DAD2B705-4A9B-408D-AA80-4F41045E09D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77146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E0B0FAEA-3A06-475F-AA8C-687A850A0B9B}"/>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523488" y="0"/>
            <a:ext cx="5145024" cy="6858000"/>
          </a:xfrm>
          <a:prstGeom prst="rect">
            <a:avLst/>
          </a:prstGeom>
        </p:spPr>
      </p:pic>
    </p:spTree>
    <p:extLst>
      <p:ext uri="{BB962C8B-B14F-4D97-AF65-F5344CB8AC3E}">
        <p14:creationId xmlns:p14="http://schemas.microsoft.com/office/powerpoint/2010/main" val="1191949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cxnSp>
        <p:nvCxnSpPr>
          <p:cNvPr id="31" name="Straight Connector 27">
            <a:extLst>
              <a:ext uri="{FF2B5EF4-FFF2-40B4-BE49-F238E27FC236}">
                <a16:creationId xmlns:a16="http://schemas.microsoft.com/office/drawing/2014/main" id="{99AE2756-0FC4-4155-83E7-58AAAB63E7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5689"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247AB924-1B87-43FC-B7C7-B112D5C51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1D4E3E66-98C5-4CD9-9CCC-62748EBD094E}"/>
              </a:ext>
            </a:extLst>
          </p:cNvPr>
          <p:cNvSpPr>
            <a:spLocks noGrp="1"/>
          </p:cNvSpPr>
          <p:nvPr>
            <p:ph type="title"/>
          </p:nvPr>
        </p:nvSpPr>
        <p:spPr>
          <a:xfrm>
            <a:off x="527538" y="5132439"/>
            <a:ext cx="11139854" cy="1247812"/>
          </a:xfrm>
        </p:spPr>
        <p:txBody>
          <a:bodyPr vert="horz" lIns="91440" tIns="45720" rIns="91440" bIns="45720" rtlCol="0" anchor="b">
            <a:normAutofit fontScale="90000"/>
          </a:bodyPr>
          <a:lstStyle/>
          <a:p>
            <a:pPr lvl="0" algn="ctr">
              <a:defRPr/>
            </a:pPr>
            <a:r>
              <a:rPr lang="en-US" sz="2800" b="1" dirty="0">
                <a:solidFill>
                  <a:srgbClr val="FFFFFF"/>
                </a:solidFill>
              </a:rPr>
              <a:t>Le costume et les bijoux</a:t>
            </a:r>
            <a:br>
              <a:rPr lang="en-US" sz="2800" b="1" dirty="0">
                <a:solidFill>
                  <a:srgbClr val="FFFFFF"/>
                </a:solidFill>
              </a:rPr>
            </a:br>
            <a:br>
              <a:rPr lang="en-US" sz="2800" b="1" dirty="0">
                <a:solidFill>
                  <a:srgbClr val="FFFFFF"/>
                </a:solidFill>
              </a:rPr>
            </a:br>
            <a:r>
              <a:rPr lang="en-US" sz="2800" b="1" dirty="0">
                <a:solidFill>
                  <a:srgbClr val="FFFFFF"/>
                </a:solidFill>
              </a:rPr>
              <a:t>Les </a:t>
            </a:r>
            <a:r>
              <a:rPr lang="en-US" sz="2800" b="1" dirty="0" err="1">
                <a:solidFill>
                  <a:srgbClr val="FFFFFF"/>
                </a:solidFill>
              </a:rPr>
              <a:t>pagnes</a:t>
            </a:r>
            <a:r>
              <a:rPr lang="en-US" sz="2800" b="1" dirty="0">
                <a:solidFill>
                  <a:srgbClr val="FFFFFF"/>
                </a:solidFill>
              </a:rPr>
              <a:t> </a:t>
            </a:r>
            <a:r>
              <a:rPr lang="en-US" sz="2800" b="1" dirty="0" err="1">
                <a:solidFill>
                  <a:srgbClr val="FFFFFF"/>
                </a:solidFill>
              </a:rPr>
              <a:t>d’apparat</a:t>
            </a:r>
            <a:br>
              <a:rPr lang="en-US" sz="1400" b="1" dirty="0">
                <a:solidFill>
                  <a:srgbClr val="FFFFFF"/>
                </a:solidFill>
              </a:rPr>
            </a:br>
            <a:endParaRPr lang="en-US" sz="1400" dirty="0">
              <a:solidFill>
                <a:srgbClr val="FFFFFF"/>
              </a:solidFill>
            </a:endParaRPr>
          </a:p>
        </p:txBody>
      </p:sp>
      <p:pic>
        <p:nvPicPr>
          <p:cNvPr id="7" name="Image 6" descr="Une image contenant pièce, pierre, chat&#10;&#10;Description générée automatiquement">
            <a:extLst>
              <a:ext uri="{FF2B5EF4-FFF2-40B4-BE49-F238E27FC236}">
                <a16:creationId xmlns:a16="http://schemas.microsoft.com/office/drawing/2014/main" id="{E4769D7E-B1A3-4C22-8D00-1E7FEB9983D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19597" y="307731"/>
            <a:ext cx="2826494" cy="3997637"/>
          </a:xfrm>
          <a:prstGeom prst="rect">
            <a:avLst/>
          </a:prstGeom>
        </p:spPr>
      </p:pic>
      <p:pic>
        <p:nvPicPr>
          <p:cNvPr id="9" name="Image 8" descr="Une image contenant pièce&#10;&#10;Description générée automatiquement">
            <a:extLst>
              <a:ext uri="{FF2B5EF4-FFF2-40B4-BE49-F238E27FC236}">
                <a16:creationId xmlns:a16="http://schemas.microsoft.com/office/drawing/2014/main" id="{0C1D7590-37D3-4EAE-B9B5-7B72F843759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38258" y="307731"/>
            <a:ext cx="2928266" cy="3997637"/>
          </a:xfrm>
          <a:prstGeom prst="rect">
            <a:avLst/>
          </a:prstGeom>
        </p:spPr>
      </p:pic>
      <p:cxnSp>
        <p:nvCxnSpPr>
          <p:cNvPr id="32" name="Straight Connector 31">
            <a:extLst>
              <a:ext uri="{FF2B5EF4-FFF2-40B4-BE49-F238E27FC236}">
                <a16:creationId xmlns:a16="http://schemas.microsoft.com/office/drawing/2014/main" id="{818DC98F-4057-4645-B948-F604F39A9C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53400"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5" name="Image 4">
            <a:extLst>
              <a:ext uri="{FF2B5EF4-FFF2-40B4-BE49-F238E27FC236}">
                <a16:creationId xmlns:a16="http://schemas.microsoft.com/office/drawing/2014/main" id="{FB4FEF53-D4C9-4FD1-939E-B68E9A32FDB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r="-3"/>
          <a:stretch/>
        </p:blipFill>
        <p:spPr>
          <a:xfrm>
            <a:off x="8748438" y="330045"/>
            <a:ext cx="2826489" cy="3997637"/>
          </a:xfrm>
          <a:prstGeom prst="rect">
            <a:avLst/>
          </a:prstGeom>
        </p:spPr>
      </p:pic>
      <p:cxnSp>
        <p:nvCxnSpPr>
          <p:cNvPr id="34" name="Straight Connector 33">
            <a:extLst>
              <a:ext uri="{FF2B5EF4-FFF2-40B4-BE49-F238E27FC236}">
                <a16:creationId xmlns:a16="http://schemas.microsoft.com/office/drawing/2014/main" id="{DAD2B705-4A9B-408D-AA80-4F41045E09D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162232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cxnSp>
        <p:nvCxnSpPr>
          <p:cNvPr id="31" name="Straight Connector 27">
            <a:extLst>
              <a:ext uri="{FF2B5EF4-FFF2-40B4-BE49-F238E27FC236}">
                <a16:creationId xmlns:a16="http://schemas.microsoft.com/office/drawing/2014/main" id="{99AE2756-0FC4-4155-83E7-58AAAB63E7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5689"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247AB924-1B87-43FC-B7C7-B112D5C51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1D4E3E66-98C5-4CD9-9CCC-62748EBD094E}"/>
              </a:ext>
            </a:extLst>
          </p:cNvPr>
          <p:cNvSpPr>
            <a:spLocks noGrp="1"/>
          </p:cNvSpPr>
          <p:nvPr>
            <p:ph type="title"/>
          </p:nvPr>
        </p:nvSpPr>
        <p:spPr>
          <a:xfrm>
            <a:off x="527538" y="5132439"/>
            <a:ext cx="11139854" cy="1247812"/>
          </a:xfrm>
        </p:spPr>
        <p:txBody>
          <a:bodyPr vert="horz" lIns="91440" tIns="45720" rIns="91440" bIns="45720" rtlCol="0" anchor="b">
            <a:normAutofit fontScale="90000"/>
          </a:bodyPr>
          <a:lstStyle/>
          <a:p>
            <a:pPr lvl="0" algn="ctr">
              <a:defRPr/>
            </a:pPr>
            <a:r>
              <a:rPr lang="en-US" sz="2800" b="1" dirty="0">
                <a:solidFill>
                  <a:srgbClr val="FFFFFF"/>
                </a:solidFill>
              </a:rPr>
              <a:t>Le costume et les bijoux</a:t>
            </a:r>
            <a:br>
              <a:rPr lang="en-US" sz="2800" b="1" dirty="0">
                <a:solidFill>
                  <a:srgbClr val="FFFFFF"/>
                </a:solidFill>
              </a:rPr>
            </a:br>
            <a:br>
              <a:rPr lang="en-US" sz="2800" b="1" dirty="0">
                <a:solidFill>
                  <a:srgbClr val="FFFFFF"/>
                </a:solidFill>
              </a:rPr>
            </a:br>
            <a:r>
              <a:rPr lang="en-US" sz="2800" b="1" dirty="0">
                <a:solidFill>
                  <a:srgbClr val="FFFFFF"/>
                </a:solidFill>
              </a:rPr>
              <a:t>Les </a:t>
            </a:r>
            <a:r>
              <a:rPr lang="en-US" sz="2800" b="1" dirty="0" err="1">
                <a:solidFill>
                  <a:srgbClr val="FFFFFF"/>
                </a:solidFill>
              </a:rPr>
              <a:t>pagnes</a:t>
            </a:r>
            <a:r>
              <a:rPr lang="en-US" sz="2800" b="1" dirty="0">
                <a:solidFill>
                  <a:srgbClr val="FFFFFF"/>
                </a:solidFill>
              </a:rPr>
              <a:t> </a:t>
            </a:r>
            <a:r>
              <a:rPr lang="en-US" sz="2800" b="1" dirty="0" err="1">
                <a:solidFill>
                  <a:srgbClr val="FFFFFF"/>
                </a:solidFill>
              </a:rPr>
              <a:t>d’apparat</a:t>
            </a:r>
            <a:br>
              <a:rPr lang="en-US" sz="1400" b="1" dirty="0">
                <a:solidFill>
                  <a:srgbClr val="FFFFFF"/>
                </a:solidFill>
              </a:rPr>
            </a:br>
            <a:endParaRPr lang="en-US" sz="1400" dirty="0">
              <a:solidFill>
                <a:srgbClr val="FFFFFF"/>
              </a:solidFill>
            </a:endParaRPr>
          </a:p>
        </p:txBody>
      </p:sp>
      <p:cxnSp>
        <p:nvCxnSpPr>
          <p:cNvPr id="32" name="Straight Connector 31">
            <a:extLst>
              <a:ext uri="{FF2B5EF4-FFF2-40B4-BE49-F238E27FC236}">
                <a16:creationId xmlns:a16="http://schemas.microsoft.com/office/drawing/2014/main" id="{818DC98F-4057-4645-B948-F604F39A9C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53400"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DAD2B705-4A9B-408D-AA80-4F41045E09D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4" name="Image 3" descr="Une image contenant texte, livre, vieux, assis&#10;&#10;Description générée automatiquement">
            <a:extLst>
              <a:ext uri="{FF2B5EF4-FFF2-40B4-BE49-F238E27FC236}">
                <a16:creationId xmlns:a16="http://schemas.microsoft.com/office/drawing/2014/main" id="{C1AC9A99-738D-46E5-9677-A779EE5FC8C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27538" y="367136"/>
            <a:ext cx="2920122" cy="3878825"/>
          </a:xfrm>
          <a:prstGeom prst="rect">
            <a:avLst/>
          </a:prstGeom>
        </p:spPr>
      </p:pic>
      <p:pic>
        <p:nvPicPr>
          <p:cNvPr id="8" name="Image 7" descr="Une image contenant texte, livre&#10;&#10;Description générée automatiquement">
            <a:extLst>
              <a:ext uri="{FF2B5EF4-FFF2-40B4-BE49-F238E27FC236}">
                <a16:creationId xmlns:a16="http://schemas.microsoft.com/office/drawing/2014/main" id="{472962FE-99C5-46C3-8870-99BEFE94750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940137" y="367136"/>
            <a:ext cx="2480274" cy="3878825"/>
          </a:xfrm>
          <a:prstGeom prst="rect">
            <a:avLst/>
          </a:prstGeom>
        </p:spPr>
      </p:pic>
      <p:pic>
        <p:nvPicPr>
          <p:cNvPr id="11" name="Image 10" descr="Une image contenant texte, photo, vieux&#10;&#10;Description générée automatiquement">
            <a:extLst>
              <a:ext uri="{FF2B5EF4-FFF2-40B4-BE49-F238E27FC236}">
                <a16:creationId xmlns:a16="http://schemas.microsoft.com/office/drawing/2014/main" id="{AD545CDC-939D-42A5-BA87-3B9B1036314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886390" y="477749"/>
            <a:ext cx="2758804" cy="3768212"/>
          </a:xfrm>
          <a:prstGeom prst="rect">
            <a:avLst/>
          </a:prstGeom>
        </p:spPr>
      </p:pic>
    </p:spTree>
    <p:extLst>
      <p:ext uri="{BB962C8B-B14F-4D97-AF65-F5344CB8AC3E}">
        <p14:creationId xmlns:p14="http://schemas.microsoft.com/office/powerpoint/2010/main" val="658960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cxnSp>
        <p:nvCxnSpPr>
          <p:cNvPr id="31" name="Straight Connector 27">
            <a:extLst>
              <a:ext uri="{FF2B5EF4-FFF2-40B4-BE49-F238E27FC236}">
                <a16:creationId xmlns:a16="http://schemas.microsoft.com/office/drawing/2014/main" id="{99AE2756-0FC4-4155-83E7-58AAAB63E7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5689"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247AB924-1B87-43FC-B7C7-B112D5C51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1D4E3E66-98C5-4CD9-9CCC-62748EBD094E}"/>
              </a:ext>
            </a:extLst>
          </p:cNvPr>
          <p:cNvSpPr>
            <a:spLocks noGrp="1"/>
          </p:cNvSpPr>
          <p:nvPr>
            <p:ph type="title"/>
          </p:nvPr>
        </p:nvSpPr>
        <p:spPr>
          <a:xfrm>
            <a:off x="527538" y="5132439"/>
            <a:ext cx="11139854" cy="1247812"/>
          </a:xfrm>
        </p:spPr>
        <p:txBody>
          <a:bodyPr vert="horz" lIns="91440" tIns="45720" rIns="91440" bIns="45720" rtlCol="0" anchor="b">
            <a:normAutofit fontScale="90000"/>
          </a:bodyPr>
          <a:lstStyle/>
          <a:p>
            <a:pPr lvl="0" algn="ctr">
              <a:defRPr/>
            </a:pPr>
            <a:r>
              <a:rPr lang="en-US" sz="2800" b="1" dirty="0">
                <a:solidFill>
                  <a:srgbClr val="FFFFFF"/>
                </a:solidFill>
              </a:rPr>
              <a:t>Le costume et les bijoux</a:t>
            </a:r>
            <a:br>
              <a:rPr lang="en-US" sz="2800" b="1" dirty="0">
                <a:solidFill>
                  <a:srgbClr val="FFFFFF"/>
                </a:solidFill>
              </a:rPr>
            </a:br>
            <a:br>
              <a:rPr lang="en-US" sz="2800" b="1" dirty="0">
                <a:solidFill>
                  <a:srgbClr val="FFFFFF"/>
                </a:solidFill>
              </a:rPr>
            </a:br>
            <a:r>
              <a:rPr lang="en-US" sz="2800" b="1" dirty="0">
                <a:solidFill>
                  <a:srgbClr val="FFFFFF"/>
                </a:solidFill>
              </a:rPr>
              <a:t>Les </a:t>
            </a:r>
            <a:r>
              <a:rPr lang="en-US" sz="2800" b="1" dirty="0" err="1">
                <a:solidFill>
                  <a:srgbClr val="FFFFFF"/>
                </a:solidFill>
              </a:rPr>
              <a:t>pagnes</a:t>
            </a:r>
            <a:r>
              <a:rPr lang="en-US" sz="2800" b="1" dirty="0">
                <a:solidFill>
                  <a:srgbClr val="FFFFFF"/>
                </a:solidFill>
              </a:rPr>
              <a:t> </a:t>
            </a:r>
            <a:r>
              <a:rPr lang="en-US" sz="2800" b="1" dirty="0" err="1">
                <a:solidFill>
                  <a:srgbClr val="FFFFFF"/>
                </a:solidFill>
              </a:rPr>
              <a:t>d’apparat</a:t>
            </a:r>
            <a:br>
              <a:rPr lang="en-US" sz="1400" b="1" dirty="0">
                <a:solidFill>
                  <a:srgbClr val="FFFFFF"/>
                </a:solidFill>
              </a:rPr>
            </a:br>
            <a:endParaRPr lang="en-US" sz="1400" dirty="0">
              <a:solidFill>
                <a:srgbClr val="FFFFFF"/>
              </a:solidFill>
            </a:endParaRPr>
          </a:p>
        </p:txBody>
      </p:sp>
      <p:cxnSp>
        <p:nvCxnSpPr>
          <p:cNvPr id="32" name="Straight Connector 31">
            <a:extLst>
              <a:ext uri="{FF2B5EF4-FFF2-40B4-BE49-F238E27FC236}">
                <a16:creationId xmlns:a16="http://schemas.microsoft.com/office/drawing/2014/main" id="{818DC98F-4057-4645-B948-F604F39A9C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53400"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DAD2B705-4A9B-408D-AA80-4F41045E09D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5" name="Image 4" descr="Une image contenant texte, livre, photo, téléphone mobile&#10;&#10;Description générée automatiquement">
            <a:extLst>
              <a:ext uri="{FF2B5EF4-FFF2-40B4-BE49-F238E27FC236}">
                <a16:creationId xmlns:a16="http://schemas.microsoft.com/office/drawing/2014/main" id="{FAC71597-77DA-4CCD-8E42-AA0A3D127DE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5787" y="228460"/>
            <a:ext cx="2652094" cy="3991987"/>
          </a:xfrm>
          <a:prstGeom prst="rect">
            <a:avLst/>
          </a:prstGeom>
        </p:spPr>
      </p:pic>
      <p:pic>
        <p:nvPicPr>
          <p:cNvPr id="7" name="Image 6" descr="Une image contenant texte, livre, photo, assis&#10;&#10;Description générée automatiquement">
            <a:extLst>
              <a:ext uri="{FF2B5EF4-FFF2-40B4-BE49-F238E27FC236}">
                <a16:creationId xmlns:a16="http://schemas.microsoft.com/office/drawing/2014/main" id="{CBC60BE8-3461-4FD7-8649-3843970E0E5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51295" y="334387"/>
            <a:ext cx="2617416" cy="3886059"/>
          </a:xfrm>
          <a:prstGeom prst="rect">
            <a:avLst/>
          </a:prstGeom>
        </p:spPr>
      </p:pic>
      <p:pic>
        <p:nvPicPr>
          <p:cNvPr id="10" name="Image 9" descr="Une image contenant assis, lit&#10;&#10;Description générée automatiquement">
            <a:extLst>
              <a:ext uri="{FF2B5EF4-FFF2-40B4-BE49-F238E27FC236}">
                <a16:creationId xmlns:a16="http://schemas.microsoft.com/office/drawing/2014/main" id="{B6043007-35E3-41A9-80A9-DEF58075D76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925978" y="334386"/>
            <a:ext cx="2607980" cy="3800963"/>
          </a:xfrm>
          <a:prstGeom prst="rect">
            <a:avLst/>
          </a:prstGeom>
        </p:spPr>
      </p:pic>
    </p:spTree>
    <p:extLst>
      <p:ext uri="{BB962C8B-B14F-4D97-AF65-F5344CB8AC3E}">
        <p14:creationId xmlns:p14="http://schemas.microsoft.com/office/powerpoint/2010/main" val="2838907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cxnSp>
        <p:nvCxnSpPr>
          <p:cNvPr id="31" name="Straight Connector 27">
            <a:extLst>
              <a:ext uri="{FF2B5EF4-FFF2-40B4-BE49-F238E27FC236}">
                <a16:creationId xmlns:a16="http://schemas.microsoft.com/office/drawing/2014/main" id="{99AE2756-0FC4-4155-83E7-58AAAB63E7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5689"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247AB924-1B87-43FC-B7C7-B112D5C51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1D4E3E66-98C5-4CD9-9CCC-62748EBD094E}"/>
              </a:ext>
            </a:extLst>
          </p:cNvPr>
          <p:cNvSpPr>
            <a:spLocks noGrp="1"/>
          </p:cNvSpPr>
          <p:nvPr>
            <p:ph type="title"/>
          </p:nvPr>
        </p:nvSpPr>
        <p:spPr>
          <a:xfrm>
            <a:off x="527538" y="5132439"/>
            <a:ext cx="11139854" cy="1247812"/>
          </a:xfrm>
        </p:spPr>
        <p:txBody>
          <a:bodyPr vert="horz" lIns="91440" tIns="45720" rIns="91440" bIns="45720" rtlCol="0" anchor="b">
            <a:normAutofit fontScale="90000"/>
          </a:bodyPr>
          <a:lstStyle/>
          <a:p>
            <a:pPr lvl="0" algn="ctr">
              <a:defRPr/>
            </a:pPr>
            <a:r>
              <a:rPr lang="en-US" sz="2800" b="1" dirty="0">
                <a:solidFill>
                  <a:srgbClr val="FFFFFF"/>
                </a:solidFill>
              </a:rPr>
              <a:t>Le costume et les bijoux</a:t>
            </a:r>
            <a:br>
              <a:rPr lang="en-US" sz="2800" b="1" dirty="0">
                <a:solidFill>
                  <a:srgbClr val="FFFFFF"/>
                </a:solidFill>
              </a:rPr>
            </a:br>
            <a:br>
              <a:rPr lang="en-US" sz="2800" b="1" dirty="0">
                <a:solidFill>
                  <a:srgbClr val="FFFFFF"/>
                </a:solidFill>
              </a:rPr>
            </a:br>
            <a:r>
              <a:rPr lang="en-US" sz="2800" b="1" dirty="0">
                <a:solidFill>
                  <a:srgbClr val="FFFFFF"/>
                </a:solidFill>
              </a:rPr>
              <a:t>Les </a:t>
            </a:r>
            <a:r>
              <a:rPr lang="en-US" sz="2800" b="1" dirty="0" err="1">
                <a:solidFill>
                  <a:srgbClr val="FFFFFF"/>
                </a:solidFill>
              </a:rPr>
              <a:t>pagnes</a:t>
            </a:r>
            <a:r>
              <a:rPr lang="en-US" sz="2800" b="1" dirty="0">
                <a:solidFill>
                  <a:srgbClr val="FFFFFF"/>
                </a:solidFill>
              </a:rPr>
              <a:t> </a:t>
            </a:r>
            <a:r>
              <a:rPr lang="en-US" sz="2800" b="1" dirty="0" err="1">
                <a:solidFill>
                  <a:srgbClr val="FFFFFF"/>
                </a:solidFill>
              </a:rPr>
              <a:t>d’apparat</a:t>
            </a:r>
            <a:br>
              <a:rPr lang="en-US" sz="1400" b="1" dirty="0">
                <a:solidFill>
                  <a:srgbClr val="FFFFFF"/>
                </a:solidFill>
              </a:rPr>
            </a:br>
            <a:endParaRPr lang="en-US" sz="1400" dirty="0">
              <a:solidFill>
                <a:srgbClr val="FFFFFF"/>
              </a:solidFill>
            </a:endParaRPr>
          </a:p>
        </p:txBody>
      </p:sp>
      <p:cxnSp>
        <p:nvCxnSpPr>
          <p:cNvPr id="32" name="Straight Connector 31">
            <a:extLst>
              <a:ext uri="{FF2B5EF4-FFF2-40B4-BE49-F238E27FC236}">
                <a16:creationId xmlns:a16="http://schemas.microsoft.com/office/drawing/2014/main" id="{818DC98F-4057-4645-B948-F604F39A9C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53400"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DAD2B705-4A9B-408D-AA80-4F41045E09D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5" name="Image 4" descr="Une image contenant texte, livre, photo, téléphone mobile&#10;&#10;Description générée automatiquement">
            <a:extLst>
              <a:ext uri="{FF2B5EF4-FFF2-40B4-BE49-F238E27FC236}">
                <a16:creationId xmlns:a16="http://schemas.microsoft.com/office/drawing/2014/main" id="{FAC71597-77DA-4CCD-8E42-AA0A3D127DE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5787" y="228460"/>
            <a:ext cx="2652094" cy="3991987"/>
          </a:xfrm>
          <a:prstGeom prst="rect">
            <a:avLst/>
          </a:prstGeom>
        </p:spPr>
      </p:pic>
      <p:pic>
        <p:nvPicPr>
          <p:cNvPr id="7" name="Image 6" descr="Une image contenant texte, livre, photo, assis&#10;&#10;Description générée automatiquement">
            <a:extLst>
              <a:ext uri="{FF2B5EF4-FFF2-40B4-BE49-F238E27FC236}">
                <a16:creationId xmlns:a16="http://schemas.microsoft.com/office/drawing/2014/main" id="{CBC60BE8-3461-4FD7-8649-3843970E0E5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51295" y="334387"/>
            <a:ext cx="2617416" cy="3886059"/>
          </a:xfrm>
          <a:prstGeom prst="rect">
            <a:avLst/>
          </a:prstGeom>
        </p:spPr>
      </p:pic>
      <p:pic>
        <p:nvPicPr>
          <p:cNvPr id="4" name="Image 3" descr="Une image contenant meubles, tapis, rideau&#10;&#10;Description générée automatiquement">
            <a:extLst>
              <a:ext uri="{FF2B5EF4-FFF2-40B4-BE49-F238E27FC236}">
                <a16:creationId xmlns:a16="http://schemas.microsoft.com/office/drawing/2014/main" id="{D2428BC0-5D21-4A4D-AB44-756F33FD2C0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327248" y="743055"/>
            <a:ext cx="1666532" cy="3196735"/>
          </a:xfrm>
          <a:prstGeom prst="rect">
            <a:avLst/>
          </a:prstGeom>
        </p:spPr>
      </p:pic>
      <p:pic>
        <p:nvPicPr>
          <p:cNvPr id="8" name="Image 7" descr="Une image contenant photo, tapis, blanc, tissu&#10;&#10;Description générée automatiquement">
            <a:extLst>
              <a:ext uri="{FF2B5EF4-FFF2-40B4-BE49-F238E27FC236}">
                <a16:creationId xmlns:a16="http://schemas.microsoft.com/office/drawing/2014/main" id="{3CB41AE5-53A2-4FC1-85E7-D2D294C263A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249756" y="743055"/>
            <a:ext cx="1647668" cy="3196735"/>
          </a:xfrm>
          <a:prstGeom prst="rect">
            <a:avLst/>
          </a:prstGeom>
        </p:spPr>
      </p:pic>
    </p:spTree>
    <p:extLst>
      <p:ext uri="{BB962C8B-B14F-4D97-AF65-F5344CB8AC3E}">
        <p14:creationId xmlns:p14="http://schemas.microsoft.com/office/powerpoint/2010/main" val="158073772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cxnSp>
        <p:nvCxnSpPr>
          <p:cNvPr id="31" name="Straight Connector 27">
            <a:extLst>
              <a:ext uri="{FF2B5EF4-FFF2-40B4-BE49-F238E27FC236}">
                <a16:creationId xmlns:a16="http://schemas.microsoft.com/office/drawing/2014/main" id="{99AE2756-0FC4-4155-83E7-58AAAB63E7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5689"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247AB924-1B87-43FC-B7C7-B112D5C51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1D4E3E66-98C5-4CD9-9CCC-62748EBD094E}"/>
              </a:ext>
            </a:extLst>
          </p:cNvPr>
          <p:cNvSpPr>
            <a:spLocks noGrp="1"/>
          </p:cNvSpPr>
          <p:nvPr>
            <p:ph type="title"/>
          </p:nvPr>
        </p:nvSpPr>
        <p:spPr>
          <a:xfrm>
            <a:off x="527538" y="5132439"/>
            <a:ext cx="11139854" cy="1247812"/>
          </a:xfrm>
        </p:spPr>
        <p:txBody>
          <a:bodyPr vert="horz" lIns="91440" tIns="45720" rIns="91440" bIns="45720" rtlCol="0" anchor="b">
            <a:normAutofit fontScale="90000"/>
          </a:bodyPr>
          <a:lstStyle/>
          <a:p>
            <a:pPr lvl="0" algn="ctr">
              <a:defRPr/>
            </a:pPr>
            <a:r>
              <a:rPr lang="en-US" sz="2800" b="1" dirty="0">
                <a:solidFill>
                  <a:srgbClr val="FFFFFF"/>
                </a:solidFill>
              </a:rPr>
              <a:t>Le costume et les bijoux</a:t>
            </a:r>
            <a:br>
              <a:rPr lang="en-US" sz="2800" b="1" dirty="0">
                <a:solidFill>
                  <a:srgbClr val="FFFFFF"/>
                </a:solidFill>
              </a:rPr>
            </a:br>
            <a:br>
              <a:rPr lang="en-US" sz="2800" b="1" dirty="0">
                <a:solidFill>
                  <a:srgbClr val="FFFFFF"/>
                </a:solidFill>
              </a:rPr>
            </a:br>
            <a:r>
              <a:rPr lang="en-US" sz="2800" b="1" dirty="0">
                <a:solidFill>
                  <a:srgbClr val="FFFFFF"/>
                </a:solidFill>
              </a:rPr>
              <a:t>Les </a:t>
            </a:r>
            <a:r>
              <a:rPr lang="en-US" sz="2800" b="1" dirty="0" err="1">
                <a:solidFill>
                  <a:srgbClr val="FFFFFF"/>
                </a:solidFill>
              </a:rPr>
              <a:t>pagnes</a:t>
            </a:r>
            <a:r>
              <a:rPr lang="en-US" sz="2800" b="1" dirty="0">
                <a:solidFill>
                  <a:srgbClr val="FFFFFF"/>
                </a:solidFill>
              </a:rPr>
              <a:t> </a:t>
            </a:r>
            <a:r>
              <a:rPr lang="en-US" sz="2800" b="1" dirty="0" err="1">
                <a:solidFill>
                  <a:srgbClr val="FFFFFF"/>
                </a:solidFill>
              </a:rPr>
              <a:t>d’apparat</a:t>
            </a:r>
            <a:br>
              <a:rPr lang="en-US" sz="1400" b="1" dirty="0">
                <a:solidFill>
                  <a:srgbClr val="FFFFFF"/>
                </a:solidFill>
              </a:rPr>
            </a:br>
            <a:endParaRPr lang="en-US" sz="1400" dirty="0">
              <a:solidFill>
                <a:srgbClr val="FFFFFF"/>
              </a:solidFill>
            </a:endParaRPr>
          </a:p>
        </p:txBody>
      </p:sp>
      <p:cxnSp>
        <p:nvCxnSpPr>
          <p:cNvPr id="32" name="Straight Connector 31">
            <a:extLst>
              <a:ext uri="{FF2B5EF4-FFF2-40B4-BE49-F238E27FC236}">
                <a16:creationId xmlns:a16="http://schemas.microsoft.com/office/drawing/2014/main" id="{818DC98F-4057-4645-B948-F604F39A9C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53400"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DAD2B705-4A9B-408D-AA80-4F41045E09D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4" name="Image 3" descr="Une image contenant meubles, tapis, rideau&#10;&#10;Description générée automatiquement">
            <a:extLst>
              <a:ext uri="{FF2B5EF4-FFF2-40B4-BE49-F238E27FC236}">
                <a16:creationId xmlns:a16="http://schemas.microsoft.com/office/drawing/2014/main" id="{D2428BC0-5D21-4A4D-AB44-756F33FD2C0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27248" y="743055"/>
            <a:ext cx="1666532" cy="3196735"/>
          </a:xfrm>
          <a:prstGeom prst="rect">
            <a:avLst/>
          </a:prstGeom>
        </p:spPr>
      </p:pic>
      <p:pic>
        <p:nvPicPr>
          <p:cNvPr id="8" name="Image 7" descr="Une image contenant photo, tapis, blanc, tissu&#10;&#10;Description générée automatiquement">
            <a:extLst>
              <a:ext uri="{FF2B5EF4-FFF2-40B4-BE49-F238E27FC236}">
                <a16:creationId xmlns:a16="http://schemas.microsoft.com/office/drawing/2014/main" id="{3CB41AE5-53A2-4FC1-85E7-D2D294C263A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49756" y="743055"/>
            <a:ext cx="1647668" cy="3196735"/>
          </a:xfrm>
          <a:prstGeom prst="rect">
            <a:avLst/>
          </a:prstGeom>
        </p:spPr>
      </p:pic>
      <p:pic>
        <p:nvPicPr>
          <p:cNvPr id="6" name="Image 5" descr="Une image contenant bâtiment, tapis&#10;&#10;Description générée automatiquement">
            <a:extLst>
              <a:ext uri="{FF2B5EF4-FFF2-40B4-BE49-F238E27FC236}">
                <a16:creationId xmlns:a16="http://schemas.microsoft.com/office/drawing/2014/main" id="{537D74BE-B14B-4029-99BA-36C42699B5F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78068" y="818984"/>
            <a:ext cx="3112548" cy="1550505"/>
          </a:xfrm>
          <a:prstGeom prst="rect">
            <a:avLst/>
          </a:prstGeom>
        </p:spPr>
      </p:pic>
      <p:pic>
        <p:nvPicPr>
          <p:cNvPr id="13" name="Image 12" descr="Une image contenant bâtiment, tapis&#10;&#10;Description générée automatiquement">
            <a:extLst>
              <a:ext uri="{FF2B5EF4-FFF2-40B4-BE49-F238E27FC236}">
                <a16:creationId xmlns:a16="http://schemas.microsoft.com/office/drawing/2014/main" id="{D8F359B1-40CB-43BF-9A7C-52A1ACBF26F5}"/>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938258" y="2539067"/>
            <a:ext cx="2019621" cy="1779865"/>
          </a:xfrm>
          <a:prstGeom prst="rect">
            <a:avLst/>
          </a:prstGeom>
        </p:spPr>
      </p:pic>
      <p:pic>
        <p:nvPicPr>
          <p:cNvPr id="10" name="Image 9" descr="Une image contenant photo, vieux, intérieur, bâtiment&#10;&#10;Description générée automatiquement">
            <a:extLst>
              <a:ext uri="{FF2B5EF4-FFF2-40B4-BE49-F238E27FC236}">
                <a16:creationId xmlns:a16="http://schemas.microsoft.com/office/drawing/2014/main" id="{5743ECCC-5652-427B-9781-3E9A5DBD4F53}"/>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8652685" y="706233"/>
            <a:ext cx="3264954" cy="3429115"/>
          </a:xfrm>
          <a:prstGeom prst="rect">
            <a:avLst/>
          </a:prstGeom>
        </p:spPr>
      </p:pic>
    </p:spTree>
    <p:extLst>
      <p:ext uri="{BB962C8B-B14F-4D97-AF65-F5344CB8AC3E}">
        <p14:creationId xmlns:p14="http://schemas.microsoft.com/office/powerpoint/2010/main" val="132932173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6E13DAD0-A4B0-4817-8995-A0D346584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708357" y="3509963"/>
            <a:ext cx="7092215" cy="2967839"/>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EFF326F0-1CE2-4A7B-A3BC-C36D11793577}"/>
              </a:ext>
            </a:extLst>
          </p:cNvPr>
          <p:cNvSpPr>
            <a:spLocks noGrp="1"/>
          </p:cNvSpPr>
          <p:nvPr>
            <p:ph type="title"/>
          </p:nvPr>
        </p:nvSpPr>
        <p:spPr>
          <a:xfrm>
            <a:off x="5138287" y="5164199"/>
            <a:ext cx="6465287" cy="1516014"/>
          </a:xfrm>
        </p:spPr>
        <p:txBody>
          <a:bodyPr vert="horz" lIns="91440" tIns="45720" rIns="91440" bIns="45720" rtlCol="0" anchor="b">
            <a:noAutofit/>
          </a:bodyPr>
          <a:lstStyle/>
          <a:p>
            <a:r>
              <a:rPr lang="en-US" sz="3600" b="1" kern="1200" dirty="0" err="1">
                <a:solidFill>
                  <a:srgbClr val="FFFFFF"/>
                </a:solidFill>
                <a:latin typeface="+mj-lt"/>
                <a:ea typeface="+mj-ea"/>
                <a:cs typeface="+mj-cs"/>
              </a:rPr>
              <a:t>L’habitation</a:t>
            </a:r>
            <a:r>
              <a:rPr lang="en-US" sz="3600" b="1" kern="1200" dirty="0">
                <a:solidFill>
                  <a:srgbClr val="FFFFFF"/>
                </a:solidFill>
                <a:latin typeface="+mj-lt"/>
                <a:ea typeface="+mj-ea"/>
                <a:cs typeface="+mj-cs"/>
              </a:rPr>
              <a:t> </a:t>
            </a:r>
            <a:r>
              <a:rPr lang="en-US" sz="3600" b="1" kern="1200" dirty="0" err="1">
                <a:solidFill>
                  <a:srgbClr val="FFFFFF"/>
                </a:solidFill>
                <a:latin typeface="+mj-lt"/>
                <a:ea typeface="+mj-ea"/>
                <a:cs typeface="+mj-cs"/>
              </a:rPr>
              <a:t>en</a:t>
            </a:r>
            <a:r>
              <a:rPr lang="en-US" sz="3600" b="1" kern="1200" dirty="0">
                <a:solidFill>
                  <a:srgbClr val="FFFFFF"/>
                </a:solidFill>
                <a:latin typeface="+mj-lt"/>
                <a:ea typeface="+mj-ea"/>
                <a:cs typeface="+mj-cs"/>
              </a:rPr>
              <a:t> dur</a:t>
            </a:r>
            <a:br>
              <a:rPr lang="en-US" sz="3600" b="1" kern="1200" dirty="0">
                <a:solidFill>
                  <a:srgbClr val="FFFFFF"/>
                </a:solidFill>
                <a:latin typeface="+mj-lt"/>
                <a:ea typeface="+mj-ea"/>
                <a:cs typeface="+mj-cs"/>
              </a:rPr>
            </a:br>
            <a:br>
              <a:rPr lang="en-US" sz="3600" b="1" kern="1200" dirty="0">
                <a:solidFill>
                  <a:srgbClr val="FFFFFF"/>
                </a:solidFill>
                <a:latin typeface="+mj-lt"/>
                <a:ea typeface="+mj-ea"/>
                <a:cs typeface="+mj-cs"/>
              </a:rPr>
            </a:br>
            <a:r>
              <a:rPr lang="en-US" sz="3600" b="1" kern="1200" dirty="0">
                <a:solidFill>
                  <a:srgbClr val="FFFFFF"/>
                </a:solidFill>
                <a:latin typeface="+mj-lt"/>
                <a:ea typeface="+mj-ea"/>
                <a:cs typeface="+mj-cs"/>
              </a:rPr>
              <a:t>Les poses et la hauteur</a:t>
            </a:r>
            <a:br>
              <a:rPr lang="en-US" sz="3600" b="1" kern="1200" dirty="0">
                <a:solidFill>
                  <a:srgbClr val="FFFFFF"/>
                </a:solidFill>
                <a:latin typeface="+mj-lt"/>
                <a:ea typeface="+mj-ea"/>
                <a:cs typeface="+mj-cs"/>
              </a:rPr>
            </a:br>
            <a:endParaRPr lang="en-US" sz="3600" b="1" kern="1200" dirty="0">
              <a:solidFill>
                <a:srgbClr val="FFFFFF"/>
              </a:solidFill>
              <a:latin typeface="+mj-lt"/>
              <a:ea typeface="+mj-ea"/>
              <a:cs typeface="+mj-cs"/>
            </a:endParaRPr>
          </a:p>
        </p:txBody>
      </p:sp>
      <p:cxnSp>
        <p:nvCxnSpPr>
          <p:cNvPr id="30" name="Straight Connector 29">
            <a:extLst>
              <a:ext uri="{FF2B5EF4-FFF2-40B4-BE49-F238E27FC236}">
                <a16:creationId xmlns:a16="http://schemas.microsoft.com/office/drawing/2014/main" id="{59F9672C-557D-4871-B58C-7874589D7F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38287" y="5443086"/>
            <a:ext cx="64008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8" name="Image 7">
            <a:extLst>
              <a:ext uri="{FF2B5EF4-FFF2-40B4-BE49-F238E27FC236}">
                <a16:creationId xmlns:a16="http://schemas.microsoft.com/office/drawing/2014/main" id="{F696102D-45EF-4D43-A7CD-E7FBA6C0068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17635" y="321733"/>
            <a:ext cx="4160452" cy="6214534"/>
          </a:xfrm>
          <a:prstGeom prst="rect">
            <a:avLst/>
          </a:prstGeom>
        </p:spPr>
      </p:pic>
      <p:pic>
        <p:nvPicPr>
          <p:cNvPr id="5" name="Image 4" descr="Une image contenant bâtiment, photo, vieux, d’époque&#10;&#10;Description générée automatiquement">
            <a:extLst>
              <a:ext uri="{FF2B5EF4-FFF2-40B4-BE49-F238E27FC236}">
                <a16:creationId xmlns:a16="http://schemas.microsoft.com/office/drawing/2014/main" id="{33153C24-7C37-441B-B25A-0BB89ECBD19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2"/>
          <a:stretch/>
        </p:blipFill>
        <p:spPr>
          <a:xfrm>
            <a:off x="4638955" y="321733"/>
            <a:ext cx="3539976" cy="2985818"/>
          </a:xfrm>
          <a:prstGeom prst="rect">
            <a:avLst/>
          </a:prstGeom>
        </p:spPr>
      </p:pic>
      <p:pic>
        <p:nvPicPr>
          <p:cNvPr id="7" name="Image 6" descr="Une image contenant bâtiment, maison, église, grange&#10;&#10;Description générée automatiquement">
            <a:extLst>
              <a:ext uri="{FF2B5EF4-FFF2-40B4-BE49-F238E27FC236}">
                <a16:creationId xmlns:a16="http://schemas.microsoft.com/office/drawing/2014/main" id="{D46B5525-5DDE-4220-9D4A-6FD1F365622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2"/>
          <a:stretch/>
        </p:blipFill>
        <p:spPr>
          <a:xfrm>
            <a:off x="8348570" y="321734"/>
            <a:ext cx="3535590" cy="2985818"/>
          </a:xfrm>
          <a:prstGeom prst="rect">
            <a:avLst/>
          </a:prstGeom>
        </p:spPr>
      </p:pic>
    </p:spTree>
    <p:extLst>
      <p:ext uri="{BB962C8B-B14F-4D97-AF65-F5344CB8AC3E}">
        <p14:creationId xmlns:p14="http://schemas.microsoft.com/office/powerpoint/2010/main" val="337670208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6E13DAD0-A4B0-4817-8995-A0D346584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708357" y="3509963"/>
            <a:ext cx="7092215" cy="2967839"/>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EFF326F0-1CE2-4A7B-A3BC-C36D11793577}"/>
              </a:ext>
            </a:extLst>
          </p:cNvPr>
          <p:cNvSpPr>
            <a:spLocks noGrp="1"/>
          </p:cNvSpPr>
          <p:nvPr>
            <p:ph type="title"/>
          </p:nvPr>
        </p:nvSpPr>
        <p:spPr>
          <a:xfrm>
            <a:off x="5138287" y="5164199"/>
            <a:ext cx="6465287" cy="1516014"/>
          </a:xfrm>
        </p:spPr>
        <p:txBody>
          <a:bodyPr vert="horz" lIns="91440" tIns="45720" rIns="91440" bIns="45720" rtlCol="0" anchor="b">
            <a:noAutofit/>
          </a:bodyPr>
          <a:lstStyle/>
          <a:p>
            <a:r>
              <a:rPr lang="en-US" sz="3600" b="1" kern="1200" dirty="0" err="1">
                <a:solidFill>
                  <a:srgbClr val="FFFFFF"/>
                </a:solidFill>
                <a:latin typeface="+mj-lt"/>
                <a:ea typeface="+mj-ea"/>
                <a:cs typeface="+mj-cs"/>
              </a:rPr>
              <a:t>L’habitation</a:t>
            </a:r>
            <a:r>
              <a:rPr lang="en-US" sz="3600" b="1" kern="1200" dirty="0">
                <a:solidFill>
                  <a:srgbClr val="FFFFFF"/>
                </a:solidFill>
                <a:latin typeface="+mj-lt"/>
                <a:ea typeface="+mj-ea"/>
                <a:cs typeface="+mj-cs"/>
              </a:rPr>
              <a:t> </a:t>
            </a:r>
            <a:r>
              <a:rPr lang="en-US" sz="3600" b="1" kern="1200" dirty="0" err="1">
                <a:solidFill>
                  <a:srgbClr val="FFFFFF"/>
                </a:solidFill>
                <a:latin typeface="+mj-lt"/>
                <a:ea typeface="+mj-ea"/>
                <a:cs typeface="+mj-cs"/>
              </a:rPr>
              <a:t>en</a:t>
            </a:r>
            <a:r>
              <a:rPr lang="en-US" sz="3600" b="1" kern="1200" dirty="0">
                <a:solidFill>
                  <a:srgbClr val="FFFFFF"/>
                </a:solidFill>
                <a:latin typeface="+mj-lt"/>
                <a:ea typeface="+mj-ea"/>
                <a:cs typeface="+mj-cs"/>
              </a:rPr>
              <a:t> dur</a:t>
            </a:r>
            <a:br>
              <a:rPr lang="en-US" sz="3600" b="1" kern="1200" dirty="0">
                <a:solidFill>
                  <a:srgbClr val="FFFFFF"/>
                </a:solidFill>
                <a:latin typeface="+mj-lt"/>
                <a:ea typeface="+mj-ea"/>
                <a:cs typeface="+mj-cs"/>
              </a:rPr>
            </a:br>
            <a:br>
              <a:rPr lang="en-US" sz="3600" b="1" kern="1200" dirty="0">
                <a:solidFill>
                  <a:srgbClr val="FFFFFF"/>
                </a:solidFill>
                <a:latin typeface="+mj-lt"/>
                <a:ea typeface="+mj-ea"/>
                <a:cs typeface="+mj-cs"/>
              </a:rPr>
            </a:br>
            <a:r>
              <a:rPr lang="en-US" sz="3600" b="1" kern="1200" dirty="0">
                <a:solidFill>
                  <a:srgbClr val="FFFFFF"/>
                </a:solidFill>
                <a:latin typeface="+mj-lt"/>
                <a:ea typeface="+mj-ea"/>
                <a:cs typeface="+mj-cs"/>
              </a:rPr>
              <a:t>Les poses et la hauteur</a:t>
            </a:r>
            <a:br>
              <a:rPr lang="en-US" sz="3600" b="1" kern="1200" dirty="0">
                <a:solidFill>
                  <a:srgbClr val="FFFFFF"/>
                </a:solidFill>
                <a:latin typeface="+mj-lt"/>
                <a:ea typeface="+mj-ea"/>
                <a:cs typeface="+mj-cs"/>
              </a:rPr>
            </a:br>
            <a:endParaRPr lang="en-US" sz="3600" b="1" kern="1200" dirty="0">
              <a:solidFill>
                <a:srgbClr val="FFFFFF"/>
              </a:solidFill>
              <a:latin typeface="+mj-lt"/>
              <a:ea typeface="+mj-ea"/>
              <a:cs typeface="+mj-cs"/>
            </a:endParaRPr>
          </a:p>
        </p:txBody>
      </p:sp>
      <p:cxnSp>
        <p:nvCxnSpPr>
          <p:cNvPr id="30" name="Straight Connector 29">
            <a:extLst>
              <a:ext uri="{FF2B5EF4-FFF2-40B4-BE49-F238E27FC236}">
                <a16:creationId xmlns:a16="http://schemas.microsoft.com/office/drawing/2014/main" id="{59F9672C-557D-4871-B58C-7874589D7F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38287" y="5443086"/>
            <a:ext cx="64008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4" name="Image 3" descr="Une image contenant photo, groupe, extérieur, personne&#10;&#10;Description générée automatiquement">
            <a:extLst>
              <a:ext uri="{FF2B5EF4-FFF2-40B4-BE49-F238E27FC236}">
                <a16:creationId xmlns:a16="http://schemas.microsoft.com/office/drawing/2014/main" id="{7CFE28F3-9A6A-432F-A4B3-34586BC9B62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8694" y="323359"/>
            <a:ext cx="3996665" cy="2726329"/>
          </a:xfrm>
          <a:prstGeom prst="rect">
            <a:avLst/>
          </a:prstGeom>
        </p:spPr>
      </p:pic>
      <p:pic>
        <p:nvPicPr>
          <p:cNvPr id="9" name="Image 8" descr="Une image contenant texte, livre&#10;&#10;Description générée automatiquement">
            <a:extLst>
              <a:ext uri="{FF2B5EF4-FFF2-40B4-BE49-F238E27FC236}">
                <a16:creationId xmlns:a16="http://schemas.microsoft.com/office/drawing/2014/main" id="{F71E5245-E1EA-45F5-BC31-5D11CDE9187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8694" y="3393173"/>
            <a:ext cx="3996665" cy="3084629"/>
          </a:xfrm>
          <a:prstGeom prst="rect">
            <a:avLst/>
          </a:prstGeom>
        </p:spPr>
      </p:pic>
      <p:pic>
        <p:nvPicPr>
          <p:cNvPr id="11" name="Image 10" descr="Une image contenant texte&#10;&#10;Description générée automatiquement">
            <a:extLst>
              <a:ext uri="{FF2B5EF4-FFF2-40B4-BE49-F238E27FC236}">
                <a16:creationId xmlns:a16="http://schemas.microsoft.com/office/drawing/2014/main" id="{A8B42C87-803C-47B9-B247-767928CDF8C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88903" y="721565"/>
            <a:ext cx="2814193" cy="1947893"/>
          </a:xfrm>
          <a:prstGeom prst="rect">
            <a:avLst/>
          </a:prstGeom>
        </p:spPr>
      </p:pic>
      <p:pic>
        <p:nvPicPr>
          <p:cNvPr id="13" name="Image 12" descr="Une image contenant extérieur, gens, bâtiment, groupe&#10;&#10;Description générée automatiquement">
            <a:extLst>
              <a:ext uri="{FF2B5EF4-FFF2-40B4-BE49-F238E27FC236}">
                <a16:creationId xmlns:a16="http://schemas.microsoft.com/office/drawing/2014/main" id="{941DAE0C-0E9E-4B7E-A4C5-6C5867CA79F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711575" y="323358"/>
            <a:ext cx="3996665" cy="2889018"/>
          </a:xfrm>
          <a:prstGeom prst="rect">
            <a:avLst/>
          </a:prstGeom>
        </p:spPr>
      </p:pic>
    </p:spTree>
    <p:extLst>
      <p:ext uri="{BB962C8B-B14F-4D97-AF65-F5344CB8AC3E}">
        <p14:creationId xmlns:p14="http://schemas.microsoft.com/office/powerpoint/2010/main" val="280788960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A8AA5BC-4F7A-4226-8F99-6D824B226A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E5445C6-DD42-4979-86FF-03730E8C6D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734" y="321733"/>
            <a:ext cx="11573488" cy="6214534"/>
          </a:xfrm>
          <a:prstGeom prst="rect">
            <a:avLst/>
          </a:prstGeom>
          <a:solidFill>
            <a:schemeClr val="bg1">
              <a:lumMod val="75000"/>
              <a:lumOff val="25000"/>
            </a:schemeClr>
          </a:solidFill>
          <a:ln w="127000" cap="sq" cmpd="thinThick">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E7E47719-AE33-4C9F-9182-8AFF1AD0B105}"/>
              </a:ext>
            </a:extLst>
          </p:cNvPr>
          <p:cNvSpPr>
            <a:spLocks noGrp="1"/>
          </p:cNvSpPr>
          <p:nvPr>
            <p:ph type="title"/>
          </p:nvPr>
        </p:nvSpPr>
        <p:spPr>
          <a:xfrm>
            <a:off x="1524000" y="1206070"/>
            <a:ext cx="9144000" cy="2183697"/>
          </a:xfrm>
        </p:spPr>
        <p:txBody>
          <a:bodyPr vert="horz" lIns="91440" tIns="45720" rIns="91440" bIns="45720" rtlCol="0" anchor="b">
            <a:normAutofit/>
          </a:bodyPr>
          <a:lstStyle/>
          <a:p>
            <a:pPr algn="ctr"/>
            <a:r>
              <a:rPr lang="en-US" sz="5800" kern="1200" dirty="0">
                <a:solidFill>
                  <a:schemeClr val="tx1"/>
                </a:solidFill>
                <a:latin typeface="+mj-lt"/>
                <a:ea typeface="+mj-ea"/>
                <a:cs typeface="+mj-cs"/>
              </a:rPr>
              <a:t>8. </a:t>
            </a:r>
            <a:r>
              <a:rPr lang="en-US" sz="5800" kern="1200" dirty="0" err="1">
                <a:solidFill>
                  <a:schemeClr val="tx1"/>
                </a:solidFill>
                <a:latin typeface="+mj-lt"/>
                <a:ea typeface="+mj-ea"/>
                <a:cs typeface="+mj-cs"/>
              </a:rPr>
              <a:t>Captifs</a:t>
            </a:r>
            <a:r>
              <a:rPr lang="en-US" sz="5800" kern="1200" dirty="0">
                <a:solidFill>
                  <a:schemeClr val="tx1"/>
                </a:solidFill>
                <a:latin typeface="+mj-lt"/>
                <a:ea typeface="+mj-ea"/>
                <a:cs typeface="+mj-cs"/>
              </a:rPr>
              <a:t> de case.</a:t>
            </a:r>
          </a:p>
        </p:txBody>
      </p:sp>
      <p:cxnSp>
        <p:nvCxnSpPr>
          <p:cNvPr id="20" name="Straight Connector 19">
            <a:extLst>
              <a:ext uri="{FF2B5EF4-FFF2-40B4-BE49-F238E27FC236}">
                <a16:creationId xmlns:a16="http://schemas.microsoft.com/office/drawing/2014/main" id="{45000665-DFC7-417E-8FD7-516A0F15C9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4109417"/>
            <a:ext cx="2743200" cy="0"/>
          </a:xfrm>
          <a:prstGeom prst="line">
            <a:avLst/>
          </a:prstGeom>
          <a:ln w="12700">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8772244"/>
      </p:ext>
    </p:extLst>
  </p:cSld>
  <p:clrMapOvr>
    <a:overrideClrMapping bg1="dk1" tx1="lt1" bg2="dk2" tx2="lt2" accent1="accent1" accent2="accent2" accent3="accent3" accent4="accent4" accent5="accent5" accent6="accent6" hlink="hlink" folHlink="folHlink"/>
  </p:clrMapOvr>
</p:sld>
</file>

<file path=ppt/slides/slide6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7" name="Image 6" descr="Une image contenant texte, livre&#10;&#10;Description générée automatiquement">
            <a:extLst>
              <a:ext uri="{FF2B5EF4-FFF2-40B4-BE49-F238E27FC236}">
                <a16:creationId xmlns:a16="http://schemas.microsoft.com/office/drawing/2014/main" id="{C1EF4487-B7C0-4191-B31A-E80930D3309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10255" y="0"/>
            <a:ext cx="9371490" cy="6858000"/>
          </a:xfrm>
          <a:prstGeom prst="rect">
            <a:avLst/>
          </a:prstGeom>
        </p:spPr>
      </p:pic>
      <p:pic>
        <p:nvPicPr>
          <p:cNvPr id="3" name="Image 2" descr="Une image contenant texte, livre, photo, vieux&#10;&#10;Description générée automatiquement">
            <a:extLst>
              <a:ext uri="{FF2B5EF4-FFF2-40B4-BE49-F238E27FC236}">
                <a16:creationId xmlns:a16="http://schemas.microsoft.com/office/drawing/2014/main" id="{71D116EB-D0B1-4871-B570-1453BF3F19D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59943" y="0"/>
            <a:ext cx="9072113" cy="6858000"/>
          </a:xfrm>
          <a:prstGeom prst="rect">
            <a:avLst/>
          </a:prstGeom>
        </p:spPr>
      </p:pic>
    </p:spTree>
    <p:extLst>
      <p:ext uri="{BB962C8B-B14F-4D97-AF65-F5344CB8AC3E}">
        <p14:creationId xmlns:p14="http://schemas.microsoft.com/office/powerpoint/2010/main" val="18423701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4" name="Image 3" descr="Une image contenant intérieur, photo, groupe, homme&#10;&#10;Description générée automatiquement">
            <a:extLst>
              <a:ext uri="{FF2B5EF4-FFF2-40B4-BE49-F238E27FC236}">
                <a16:creationId xmlns:a16="http://schemas.microsoft.com/office/drawing/2014/main" id="{F13425DD-2155-457E-94B3-FB71AA1CE2A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807911" y="238788"/>
            <a:ext cx="4684735" cy="6235920"/>
          </a:xfrm>
          <a:prstGeom prst="rect">
            <a:avLst/>
          </a:prstGeom>
        </p:spPr>
      </p:pic>
    </p:spTree>
    <p:extLst>
      <p:ext uri="{BB962C8B-B14F-4D97-AF65-F5344CB8AC3E}">
        <p14:creationId xmlns:p14="http://schemas.microsoft.com/office/powerpoint/2010/main" val="276372183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3" name="Image 2" descr="Une image contenant photo, groupe, extérieur, personne&#10;&#10;Description générée automatiquement">
            <a:extLst>
              <a:ext uri="{FF2B5EF4-FFF2-40B4-BE49-F238E27FC236}">
                <a16:creationId xmlns:a16="http://schemas.microsoft.com/office/drawing/2014/main" id="{82C31C4A-D081-4057-90B3-1B6FCC2D6C9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146114" y="1578277"/>
            <a:ext cx="3194137" cy="3444659"/>
          </a:xfrm>
          <a:prstGeom prst="rect">
            <a:avLst/>
          </a:prstGeom>
        </p:spPr>
      </p:pic>
      <p:pic>
        <p:nvPicPr>
          <p:cNvPr id="5" name="Image 4" descr="Une image contenant pièce, pierre, chat&#10;&#10;Description générée automatiquement">
            <a:extLst>
              <a:ext uri="{FF2B5EF4-FFF2-40B4-BE49-F238E27FC236}">
                <a16:creationId xmlns:a16="http://schemas.microsoft.com/office/drawing/2014/main" id="{141CE9D2-B760-406C-A7AD-1D2B7E3556F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7498" y="1189970"/>
            <a:ext cx="3209391" cy="4434214"/>
          </a:xfrm>
          <a:prstGeom prst="rect">
            <a:avLst/>
          </a:prstGeom>
        </p:spPr>
      </p:pic>
      <p:pic>
        <p:nvPicPr>
          <p:cNvPr id="7" name="Image 6" descr="Une image contenant texte, livre, photo, téléphone mobile&#10;&#10;Description générée automatiquement">
            <a:extLst>
              <a:ext uri="{FF2B5EF4-FFF2-40B4-BE49-F238E27FC236}">
                <a16:creationId xmlns:a16="http://schemas.microsoft.com/office/drawing/2014/main" id="{99AA3443-2D6F-4287-B007-C894BF81D31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026673" y="926924"/>
            <a:ext cx="3153933" cy="4747364"/>
          </a:xfrm>
          <a:prstGeom prst="rect">
            <a:avLst/>
          </a:prstGeom>
        </p:spPr>
      </p:pic>
    </p:spTree>
    <p:extLst>
      <p:ext uri="{BB962C8B-B14F-4D97-AF65-F5344CB8AC3E}">
        <p14:creationId xmlns:p14="http://schemas.microsoft.com/office/powerpoint/2010/main" val="125810363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A8AA5BC-4F7A-4226-8F99-6D824B226A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E5445C6-DD42-4979-86FF-03730E8C6D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734" y="321733"/>
            <a:ext cx="11573488" cy="6214534"/>
          </a:xfrm>
          <a:prstGeom prst="rect">
            <a:avLst/>
          </a:prstGeom>
          <a:solidFill>
            <a:schemeClr val="bg1">
              <a:lumMod val="75000"/>
              <a:lumOff val="25000"/>
            </a:schemeClr>
          </a:solidFill>
          <a:ln w="127000" cap="sq" cmpd="thinThick">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E7E47719-AE33-4C9F-9182-8AFF1AD0B105}"/>
              </a:ext>
            </a:extLst>
          </p:cNvPr>
          <p:cNvSpPr>
            <a:spLocks noGrp="1"/>
          </p:cNvSpPr>
          <p:nvPr>
            <p:ph type="title"/>
          </p:nvPr>
        </p:nvSpPr>
        <p:spPr>
          <a:xfrm>
            <a:off x="1524000" y="1122362"/>
            <a:ext cx="9144000" cy="2840037"/>
          </a:xfrm>
        </p:spPr>
        <p:txBody>
          <a:bodyPr vert="horz" lIns="91440" tIns="45720" rIns="91440" bIns="45720" rtlCol="0" anchor="b">
            <a:normAutofit/>
          </a:bodyPr>
          <a:lstStyle/>
          <a:p>
            <a:pPr algn="ctr"/>
            <a:r>
              <a:rPr lang="en-US" sz="5800" kern="1200" dirty="0">
                <a:solidFill>
                  <a:schemeClr val="tx1"/>
                </a:solidFill>
                <a:latin typeface="+mj-lt"/>
                <a:ea typeface="+mj-ea"/>
                <a:cs typeface="+mj-cs"/>
              </a:rPr>
              <a:t>9. La </a:t>
            </a:r>
            <a:r>
              <a:rPr lang="en-US" sz="5800" kern="1200" dirty="0" err="1">
                <a:solidFill>
                  <a:schemeClr val="tx1"/>
                </a:solidFill>
                <a:latin typeface="+mj-lt"/>
                <a:ea typeface="+mj-ea"/>
                <a:cs typeface="+mj-cs"/>
              </a:rPr>
              <a:t>sociabilité</a:t>
            </a:r>
            <a:r>
              <a:rPr lang="en-US" sz="5800" kern="1200" dirty="0">
                <a:solidFill>
                  <a:schemeClr val="tx1"/>
                </a:solidFill>
                <a:latin typeface="+mj-lt"/>
                <a:ea typeface="+mj-ea"/>
                <a:cs typeface="+mj-cs"/>
              </a:rPr>
              <a:t> </a:t>
            </a:r>
            <a:r>
              <a:rPr lang="en-US" sz="5800" kern="1200" dirty="0" err="1">
                <a:solidFill>
                  <a:schemeClr val="tx1"/>
                </a:solidFill>
                <a:latin typeface="+mj-lt"/>
                <a:ea typeface="+mj-ea"/>
                <a:cs typeface="+mj-cs"/>
              </a:rPr>
              <a:t>signare</a:t>
            </a:r>
            <a:r>
              <a:rPr lang="en-US" sz="5800" kern="1200" dirty="0">
                <a:solidFill>
                  <a:schemeClr val="tx1"/>
                </a:solidFill>
                <a:latin typeface="+mj-lt"/>
                <a:ea typeface="+mj-ea"/>
                <a:cs typeface="+mj-cs"/>
              </a:rPr>
              <a:t>.</a:t>
            </a:r>
          </a:p>
        </p:txBody>
      </p:sp>
      <p:cxnSp>
        <p:nvCxnSpPr>
          <p:cNvPr id="20" name="Straight Connector 19">
            <a:extLst>
              <a:ext uri="{FF2B5EF4-FFF2-40B4-BE49-F238E27FC236}">
                <a16:creationId xmlns:a16="http://schemas.microsoft.com/office/drawing/2014/main" id="{45000665-DFC7-417E-8FD7-516A0F15C9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4109417"/>
            <a:ext cx="2743200" cy="0"/>
          </a:xfrm>
          <a:prstGeom prst="line">
            <a:avLst/>
          </a:prstGeom>
          <a:ln w="12700">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1080003"/>
      </p:ext>
    </p:extLst>
  </p:cSld>
  <p:clrMapOvr>
    <a:overrideClrMapping bg1="dk1" tx1="lt1" bg2="dk2" tx2="lt2" accent1="accent1" accent2="accent2" accent3="accent3" accent4="accent4" accent5="accent5" accent6="accent6" hlink="hlink" folHlink="folHlink"/>
  </p:clrMapOvr>
</p:sld>
</file>

<file path=ppt/slides/slide6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7" name="Image 6" descr="Une image contenant texte, livre&#10;&#10;Description générée automatiquement">
            <a:extLst>
              <a:ext uri="{FF2B5EF4-FFF2-40B4-BE49-F238E27FC236}">
                <a16:creationId xmlns:a16="http://schemas.microsoft.com/office/drawing/2014/main" id="{C1EF4487-B7C0-4191-B31A-E80930D3309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10255" y="0"/>
            <a:ext cx="9371490" cy="6858000"/>
          </a:xfrm>
          <a:prstGeom prst="rect">
            <a:avLst/>
          </a:prstGeom>
        </p:spPr>
      </p:pic>
    </p:spTree>
    <p:extLst>
      <p:ext uri="{BB962C8B-B14F-4D97-AF65-F5344CB8AC3E}">
        <p14:creationId xmlns:p14="http://schemas.microsoft.com/office/powerpoint/2010/main" val="167917701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3" name="Image 2" descr="Une image contenant photo, texte, bâtiment, vieux&#10;&#10;Description générée automatiquement">
            <a:extLst>
              <a:ext uri="{FF2B5EF4-FFF2-40B4-BE49-F238E27FC236}">
                <a16:creationId xmlns:a16="http://schemas.microsoft.com/office/drawing/2014/main" id="{9C022C61-F3A1-4CB0-B147-C226F0D102E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00028" y="0"/>
            <a:ext cx="10391944" cy="6858000"/>
          </a:xfrm>
          <a:prstGeom prst="rect">
            <a:avLst/>
          </a:prstGeom>
        </p:spPr>
      </p:pic>
    </p:spTree>
    <p:extLst>
      <p:ext uri="{BB962C8B-B14F-4D97-AF65-F5344CB8AC3E}">
        <p14:creationId xmlns:p14="http://schemas.microsoft.com/office/powerpoint/2010/main" val="164881124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8AA5BC-4F7A-4226-8F99-6D824B226A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E5445C6-DD42-4979-86FF-03730E8C6D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734" y="321733"/>
            <a:ext cx="11573488" cy="6214534"/>
          </a:xfrm>
          <a:prstGeom prst="rect">
            <a:avLst/>
          </a:prstGeom>
          <a:solidFill>
            <a:schemeClr val="bg1">
              <a:lumMod val="75000"/>
              <a:lumOff val="25000"/>
            </a:schemeClr>
          </a:solidFill>
          <a:ln w="127000" cap="sq" cmpd="thinThick">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D647871D-6FC9-4E9F-9511-48C6AA7C563A}"/>
              </a:ext>
            </a:extLst>
          </p:cNvPr>
          <p:cNvSpPr>
            <a:spLocks noGrp="1"/>
          </p:cNvSpPr>
          <p:nvPr>
            <p:ph type="title"/>
          </p:nvPr>
        </p:nvSpPr>
        <p:spPr>
          <a:xfrm>
            <a:off x="1524000" y="1122362"/>
            <a:ext cx="9144000" cy="2840037"/>
          </a:xfrm>
        </p:spPr>
        <p:txBody>
          <a:bodyPr vert="horz" lIns="91440" tIns="45720" rIns="91440" bIns="45720" rtlCol="0" anchor="b">
            <a:normAutofit/>
          </a:bodyPr>
          <a:lstStyle/>
          <a:p>
            <a:pPr algn="ctr"/>
            <a:r>
              <a:rPr lang="en-US" sz="5800" dirty="0"/>
              <a:t>10</a:t>
            </a:r>
            <a:r>
              <a:rPr lang="en-US" sz="5800" kern="1200" dirty="0">
                <a:solidFill>
                  <a:schemeClr val="tx1"/>
                </a:solidFill>
                <a:latin typeface="+mj-lt"/>
                <a:ea typeface="+mj-ea"/>
                <a:cs typeface="+mj-cs"/>
              </a:rPr>
              <a:t>. </a:t>
            </a:r>
            <a:r>
              <a:rPr lang="en-US" sz="5800" kern="1200" dirty="0" err="1">
                <a:solidFill>
                  <a:schemeClr val="tx1"/>
                </a:solidFill>
                <a:latin typeface="+mj-lt"/>
                <a:ea typeface="+mj-ea"/>
                <a:cs typeface="+mj-cs"/>
              </a:rPr>
              <a:t>Apogée</a:t>
            </a:r>
            <a:r>
              <a:rPr lang="en-US" sz="5800" kern="1200" dirty="0">
                <a:solidFill>
                  <a:schemeClr val="tx1"/>
                </a:solidFill>
                <a:latin typeface="+mj-lt"/>
                <a:ea typeface="+mj-ea"/>
                <a:cs typeface="+mj-cs"/>
              </a:rPr>
              <a:t>, </a:t>
            </a:r>
            <a:r>
              <a:rPr lang="en-US" sz="5800" kern="1200" dirty="0" err="1">
                <a:solidFill>
                  <a:schemeClr val="tx1"/>
                </a:solidFill>
                <a:latin typeface="+mj-lt"/>
                <a:ea typeface="+mj-ea"/>
                <a:cs typeface="+mj-cs"/>
              </a:rPr>
              <a:t>crise</a:t>
            </a:r>
            <a:r>
              <a:rPr lang="en-US" sz="5800" kern="1200" dirty="0">
                <a:solidFill>
                  <a:schemeClr val="tx1"/>
                </a:solidFill>
                <a:latin typeface="+mj-lt"/>
                <a:ea typeface="+mj-ea"/>
                <a:cs typeface="+mj-cs"/>
              </a:rPr>
              <a:t> et </a:t>
            </a:r>
            <a:r>
              <a:rPr lang="en-US" sz="5800" kern="1200" dirty="0" err="1">
                <a:solidFill>
                  <a:schemeClr val="tx1"/>
                </a:solidFill>
                <a:latin typeface="+mj-lt"/>
                <a:ea typeface="+mj-ea"/>
                <a:cs typeface="+mj-cs"/>
              </a:rPr>
              <a:t>disparition</a:t>
            </a:r>
            <a:r>
              <a:rPr lang="en-US" sz="5800" kern="1200" dirty="0">
                <a:solidFill>
                  <a:schemeClr val="tx1"/>
                </a:solidFill>
                <a:latin typeface="+mj-lt"/>
                <a:ea typeface="+mj-ea"/>
                <a:cs typeface="+mj-cs"/>
              </a:rPr>
              <a:t> des </a:t>
            </a:r>
            <a:r>
              <a:rPr lang="en-US" sz="5800" kern="1200" dirty="0" err="1">
                <a:solidFill>
                  <a:schemeClr val="tx1"/>
                </a:solidFill>
                <a:latin typeface="+mj-lt"/>
                <a:ea typeface="+mj-ea"/>
                <a:cs typeface="+mj-cs"/>
              </a:rPr>
              <a:t>signares</a:t>
            </a:r>
            <a:r>
              <a:rPr lang="en-US" sz="5800" kern="1200" dirty="0">
                <a:solidFill>
                  <a:schemeClr val="tx1"/>
                </a:solidFill>
                <a:latin typeface="+mj-lt"/>
                <a:ea typeface="+mj-ea"/>
                <a:cs typeface="+mj-cs"/>
              </a:rPr>
              <a:t>.</a:t>
            </a:r>
          </a:p>
        </p:txBody>
      </p:sp>
      <p:cxnSp>
        <p:nvCxnSpPr>
          <p:cNvPr id="11" name="Straight Connector 10">
            <a:extLst>
              <a:ext uri="{FF2B5EF4-FFF2-40B4-BE49-F238E27FC236}">
                <a16:creationId xmlns:a16="http://schemas.microsoft.com/office/drawing/2014/main" id="{45000665-DFC7-417E-8FD7-516A0F15C9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4109417"/>
            <a:ext cx="2743200" cy="0"/>
          </a:xfrm>
          <a:prstGeom prst="line">
            <a:avLst/>
          </a:prstGeom>
          <a:ln w="12700">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0659942"/>
      </p:ext>
    </p:extLst>
  </p:cSld>
  <p:clrMapOvr>
    <a:overrideClrMapping bg1="dk1" tx1="lt1" bg2="dk2" tx2="lt2" accent1="accent1" accent2="accent2" accent3="accent3" accent4="accent4" accent5="accent5" accent6="accent6" hlink="hlink" folHlink="folHlink"/>
  </p:clrMapOvr>
</p:sld>
</file>

<file path=ppt/slides/slide6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5" name="Image 4" descr="Une image contenant texte&#10;&#10;Description générée automatiquement">
            <a:extLst>
              <a:ext uri="{FF2B5EF4-FFF2-40B4-BE49-F238E27FC236}">
                <a16:creationId xmlns:a16="http://schemas.microsoft.com/office/drawing/2014/main" id="{50432D01-3195-4A35-8A02-424C2711B9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427842" y="0"/>
            <a:ext cx="5336316" cy="6858000"/>
          </a:xfrm>
          <a:prstGeom prst="rect">
            <a:avLst/>
          </a:prstGeom>
        </p:spPr>
      </p:pic>
    </p:spTree>
    <p:extLst>
      <p:ext uri="{BB962C8B-B14F-4D97-AF65-F5344CB8AC3E}">
        <p14:creationId xmlns:p14="http://schemas.microsoft.com/office/powerpoint/2010/main" val="247017464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12">
            <a:extLst>
              <a:ext uri="{FF2B5EF4-FFF2-40B4-BE49-F238E27FC236}">
                <a16:creationId xmlns:a16="http://schemas.microsoft.com/office/drawing/2014/main" id="{AA3CC463-F933-4AC4-86E1-5AC14B0C31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14">
            <a:extLst>
              <a:ext uri="{FF2B5EF4-FFF2-40B4-BE49-F238E27FC236}">
                <a16:creationId xmlns:a16="http://schemas.microsoft.com/office/drawing/2014/main" id="{6025D2DB-A12A-44DB-B00E-F4D622329E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1331" y="480060"/>
            <a:ext cx="4180332" cy="2788074"/>
          </a:xfrm>
          <a:prstGeom prst="rect">
            <a:avLst/>
          </a:prstGeom>
          <a:solidFill>
            <a:srgbClr val="FFFF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 2" descr="Une image contenant vieux, mouton, bâtiment, église&#10;&#10;Description générée automatiquement">
            <a:extLst>
              <a:ext uri="{FF2B5EF4-FFF2-40B4-BE49-F238E27FC236}">
                <a16:creationId xmlns:a16="http://schemas.microsoft.com/office/drawing/2014/main" id="{AF81DA25-926E-4AB6-B4EA-6D4A2BC2893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2519" y="643467"/>
            <a:ext cx="3695004" cy="2475653"/>
          </a:xfrm>
          <a:prstGeom prst="rect">
            <a:avLst/>
          </a:prstGeom>
        </p:spPr>
      </p:pic>
      <p:sp>
        <p:nvSpPr>
          <p:cNvPr id="29" name="Rectangle 16">
            <a:extLst>
              <a:ext uri="{FF2B5EF4-FFF2-40B4-BE49-F238E27FC236}">
                <a16:creationId xmlns:a16="http://schemas.microsoft.com/office/drawing/2014/main" id="{CE7E7877-F64E-4EEA-B778-138031EFF8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1331" y="3603670"/>
            <a:ext cx="4180332" cy="2788074"/>
          </a:xfrm>
          <a:prstGeom prst="rect">
            <a:avLst/>
          </a:prstGeom>
          <a:solidFill>
            <a:srgbClr val="FFFF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Image 7" descr="Une image contenant photo, eau, vieux, blanc&#10;&#10;Description générée automatiquement">
            <a:extLst>
              <a:ext uri="{FF2B5EF4-FFF2-40B4-BE49-F238E27FC236}">
                <a16:creationId xmlns:a16="http://schemas.microsoft.com/office/drawing/2014/main" id="{E696BEAC-534E-449E-A761-DBCDC53EA3A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91652" y="3748194"/>
            <a:ext cx="3716738" cy="2471631"/>
          </a:xfrm>
          <a:prstGeom prst="rect">
            <a:avLst/>
          </a:prstGeom>
        </p:spPr>
      </p:pic>
      <p:sp>
        <p:nvSpPr>
          <p:cNvPr id="30" name="Rectangle 18">
            <a:extLst>
              <a:ext uri="{FF2B5EF4-FFF2-40B4-BE49-F238E27FC236}">
                <a16:creationId xmlns:a16="http://schemas.microsoft.com/office/drawing/2014/main" id="{7DD6C4F3-70FD-4F13-919C-702EE48864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0596" y="487090"/>
            <a:ext cx="6741849" cy="5897880"/>
          </a:xfrm>
          <a:prstGeom prst="rect">
            <a:avLst/>
          </a:prstGeom>
          <a:solidFill>
            <a:srgbClr val="FFFF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Image 5" descr="Une image contenant photo, extérieur, gens, groupe&#10;&#10;Description générée automatiquement">
            <a:extLst>
              <a:ext uri="{FF2B5EF4-FFF2-40B4-BE49-F238E27FC236}">
                <a16:creationId xmlns:a16="http://schemas.microsoft.com/office/drawing/2014/main" id="{DEACD0BB-16F9-4A69-8E5E-21573364664B}"/>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254769" y="650497"/>
            <a:ext cx="6190073" cy="5571066"/>
          </a:xfrm>
          <a:prstGeom prst="rect">
            <a:avLst/>
          </a:prstGeom>
        </p:spPr>
      </p:pic>
    </p:spTree>
    <p:extLst>
      <p:ext uri="{BB962C8B-B14F-4D97-AF65-F5344CB8AC3E}">
        <p14:creationId xmlns:p14="http://schemas.microsoft.com/office/powerpoint/2010/main" val="40700268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8AA5BC-4F7A-4226-8F99-6D824B226A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E5445C6-DD42-4979-86FF-03730E8C6D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734" y="321733"/>
            <a:ext cx="11573488" cy="6214534"/>
          </a:xfrm>
          <a:prstGeom prst="rect">
            <a:avLst/>
          </a:prstGeom>
          <a:solidFill>
            <a:schemeClr val="bg1">
              <a:lumMod val="75000"/>
              <a:lumOff val="25000"/>
            </a:schemeClr>
          </a:solidFill>
          <a:ln w="127000" cap="sq" cmpd="thinThick">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2F5A0F88-7D66-4A48-8E5B-A1CD8B85C02E}"/>
              </a:ext>
            </a:extLst>
          </p:cNvPr>
          <p:cNvSpPr>
            <a:spLocks noGrp="1"/>
          </p:cNvSpPr>
          <p:nvPr>
            <p:ph type="title"/>
          </p:nvPr>
        </p:nvSpPr>
        <p:spPr>
          <a:xfrm>
            <a:off x="1524000" y="1122362"/>
            <a:ext cx="9144000" cy="2840037"/>
          </a:xfrm>
        </p:spPr>
        <p:txBody>
          <a:bodyPr vert="horz" lIns="91440" tIns="45720" rIns="91440" bIns="45720" rtlCol="0" anchor="b">
            <a:normAutofit/>
          </a:bodyPr>
          <a:lstStyle/>
          <a:p>
            <a:pPr algn="ctr"/>
            <a:r>
              <a:rPr lang="en-US" sz="5800" kern="1200" dirty="0">
                <a:solidFill>
                  <a:schemeClr val="tx1"/>
                </a:solidFill>
                <a:latin typeface="+mj-lt"/>
                <a:ea typeface="+mj-ea"/>
                <a:cs typeface="+mj-cs"/>
              </a:rPr>
              <a:t>11. </a:t>
            </a:r>
            <a:r>
              <a:rPr lang="en-US" sz="5800" kern="1200" dirty="0" err="1">
                <a:solidFill>
                  <a:schemeClr val="tx1"/>
                </a:solidFill>
                <a:latin typeface="+mj-lt"/>
                <a:ea typeface="+mj-ea"/>
                <a:cs typeface="+mj-cs"/>
              </a:rPr>
              <a:t>Éclipse</a:t>
            </a:r>
            <a:r>
              <a:rPr lang="en-US" sz="5800" kern="1200" dirty="0">
                <a:solidFill>
                  <a:schemeClr val="tx1"/>
                </a:solidFill>
                <a:latin typeface="+mj-lt"/>
                <a:ea typeface="+mj-ea"/>
                <a:cs typeface="+mj-cs"/>
              </a:rPr>
              <a:t> et naissance du </a:t>
            </a:r>
            <a:r>
              <a:rPr lang="en-US" sz="5800" kern="1200" dirty="0" err="1">
                <a:solidFill>
                  <a:schemeClr val="tx1"/>
                </a:solidFill>
                <a:latin typeface="+mj-lt"/>
                <a:ea typeface="+mj-ea"/>
                <a:cs typeface="+mj-cs"/>
              </a:rPr>
              <a:t>mythe</a:t>
            </a:r>
            <a:r>
              <a:rPr lang="en-US" sz="5800" kern="1200" dirty="0">
                <a:solidFill>
                  <a:schemeClr val="tx1"/>
                </a:solidFill>
                <a:latin typeface="+mj-lt"/>
                <a:ea typeface="+mj-ea"/>
                <a:cs typeface="+mj-cs"/>
              </a:rPr>
              <a:t> des </a:t>
            </a:r>
            <a:r>
              <a:rPr lang="en-US" sz="5800" kern="1200" dirty="0" err="1">
                <a:solidFill>
                  <a:schemeClr val="tx1"/>
                </a:solidFill>
                <a:latin typeface="+mj-lt"/>
                <a:ea typeface="+mj-ea"/>
                <a:cs typeface="+mj-cs"/>
              </a:rPr>
              <a:t>signares</a:t>
            </a:r>
            <a:r>
              <a:rPr lang="en-US" sz="5800" kern="1200" dirty="0">
                <a:solidFill>
                  <a:schemeClr val="tx1"/>
                </a:solidFill>
                <a:latin typeface="+mj-lt"/>
                <a:ea typeface="+mj-ea"/>
                <a:cs typeface="+mj-cs"/>
              </a:rPr>
              <a:t>.</a:t>
            </a:r>
          </a:p>
        </p:txBody>
      </p:sp>
      <p:cxnSp>
        <p:nvCxnSpPr>
          <p:cNvPr id="11" name="Straight Connector 10">
            <a:extLst>
              <a:ext uri="{FF2B5EF4-FFF2-40B4-BE49-F238E27FC236}">
                <a16:creationId xmlns:a16="http://schemas.microsoft.com/office/drawing/2014/main" id="{45000665-DFC7-417E-8FD7-516A0F15C9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4109417"/>
            <a:ext cx="2743200" cy="0"/>
          </a:xfrm>
          <a:prstGeom prst="line">
            <a:avLst/>
          </a:prstGeom>
          <a:ln w="12700">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3494744"/>
      </p:ext>
    </p:extLst>
  </p:cSld>
  <p:clrMapOvr>
    <a:overrideClrMapping bg1="dk1" tx1="lt1" bg2="dk2" tx2="lt2" accent1="accent1" accent2="accent2" accent3="accent3" accent4="accent4" accent5="accent5" accent6="accent6" hlink="hlink" folHlink="folHlink"/>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24A6B1F-40E9-47DC-815E-410D2FC5C846}"/>
              </a:ext>
            </a:extLst>
          </p:cNvPr>
          <p:cNvSpPr>
            <a:spLocks noGrp="1"/>
          </p:cNvSpPr>
          <p:nvPr>
            <p:ph type="title"/>
          </p:nvPr>
        </p:nvSpPr>
        <p:spPr>
          <a:xfrm>
            <a:off x="6746628" y="1783959"/>
            <a:ext cx="4645250" cy="2889114"/>
          </a:xfrm>
        </p:spPr>
        <p:txBody>
          <a:bodyPr vert="horz" lIns="91440" tIns="45720" rIns="91440" bIns="45720" rtlCol="0" anchor="b">
            <a:normAutofit/>
          </a:bodyPr>
          <a:lstStyle/>
          <a:p>
            <a:r>
              <a:rPr lang="en-US" sz="6000"/>
              <a:t>Pour conclure…</a:t>
            </a:r>
          </a:p>
        </p:txBody>
      </p:sp>
      <p:sp>
        <p:nvSpPr>
          <p:cNvPr id="10" name="Freeform: Shape 9">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Image 4" descr="Une image contenant rideau&#10;&#10;Description générée automatiquement">
            <a:extLst>
              <a:ext uri="{FF2B5EF4-FFF2-40B4-BE49-F238E27FC236}">
                <a16:creationId xmlns:a16="http://schemas.microsoft.com/office/drawing/2014/main" id="{6A359A23-D32A-4AFD-BBA0-44B200CA8FD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1"/>
          <a:stretch/>
        </p:blipFill>
        <p:spPr>
          <a:xfrm>
            <a:off x="20" y="10"/>
            <a:ext cx="6024134" cy="685799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396002066"/>
      </p:ext>
    </p:extLst>
  </p:cSld>
  <p:clrMapOvr>
    <a:overrideClrMapping bg1="dk1" tx1="lt1" bg2="dk2" tx2="lt2" accent1="accent1" accent2="accent2" accent3="accent3" accent4="accent4" accent5="accent5" accent6="accent6" hlink="hlink" folHlink="folHlink"/>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7C8F81B-247C-4BBE-B1EB-87BB33C8A7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7552267"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ZoneTexte 3">
            <a:extLst>
              <a:ext uri="{FF2B5EF4-FFF2-40B4-BE49-F238E27FC236}">
                <a16:creationId xmlns:a16="http://schemas.microsoft.com/office/drawing/2014/main" id="{DEA27D4C-D80F-41B3-842E-E98DDBE9B9A3}"/>
              </a:ext>
            </a:extLst>
          </p:cNvPr>
          <p:cNvSpPr txBox="1"/>
          <p:nvPr/>
        </p:nvSpPr>
        <p:spPr>
          <a:xfrm>
            <a:off x="475989" y="640081"/>
            <a:ext cx="6701423" cy="3849244"/>
          </a:xfrm>
          <a:prstGeom prst="rect">
            <a:avLst/>
          </a:prstGeom>
          <a:noFill/>
        </p:spPr>
        <p:txBody>
          <a:bodyPr vert="horz" lIns="91440" tIns="45720" rIns="91440" bIns="45720" rtlCol="0" anchor="b">
            <a:normAutofit fontScale="92500"/>
          </a:bodyPr>
          <a:lstStyle/>
          <a:p>
            <a:pPr>
              <a:lnSpc>
                <a:spcPct val="90000"/>
              </a:lnSpc>
              <a:spcBef>
                <a:spcPct val="0"/>
              </a:spcBef>
              <a:spcAft>
                <a:spcPts val="600"/>
              </a:spcAft>
            </a:pPr>
            <a:r>
              <a:rPr lang="en-US" sz="4800" dirty="0">
                <a:solidFill>
                  <a:schemeClr val="bg1"/>
                </a:solidFill>
                <a:latin typeface="+mj-lt"/>
                <a:ea typeface="+mj-ea"/>
                <a:cs typeface="+mj-cs"/>
              </a:rPr>
              <a:t>Les </a:t>
            </a:r>
            <a:r>
              <a:rPr lang="en-US" sz="4800" dirty="0" err="1">
                <a:solidFill>
                  <a:schemeClr val="bg1"/>
                </a:solidFill>
                <a:latin typeface="+mj-lt"/>
                <a:ea typeface="+mj-ea"/>
                <a:cs typeface="+mj-cs"/>
              </a:rPr>
              <a:t>signares</a:t>
            </a:r>
            <a:r>
              <a:rPr lang="en-US" sz="4800" dirty="0">
                <a:solidFill>
                  <a:schemeClr val="bg1"/>
                </a:solidFill>
                <a:latin typeface="+mj-lt"/>
                <a:ea typeface="+mj-ea"/>
                <a:cs typeface="+mj-cs"/>
              </a:rPr>
              <a:t> </a:t>
            </a:r>
            <a:r>
              <a:rPr lang="en-US" sz="4800" dirty="0" err="1">
                <a:solidFill>
                  <a:schemeClr val="bg1"/>
                </a:solidFill>
                <a:latin typeface="+mj-lt"/>
                <a:ea typeface="+mj-ea"/>
                <a:cs typeface="+mj-cs"/>
              </a:rPr>
              <a:t>ont</a:t>
            </a:r>
            <a:r>
              <a:rPr lang="en-US" sz="4800" dirty="0">
                <a:solidFill>
                  <a:schemeClr val="bg1"/>
                </a:solidFill>
                <a:latin typeface="+mj-lt"/>
                <a:ea typeface="+mj-ea"/>
                <a:cs typeface="+mj-cs"/>
              </a:rPr>
              <a:t> </a:t>
            </a:r>
            <a:r>
              <a:rPr lang="en-US" sz="4800" dirty="0" err="1">
                <a:solidFill>
                  <a:schemeClr val="bg1"/>
                </a:solidFill>
                <a:latin typeface="+mj-lt"/>
                <a:ea typeface="+mj-ea"/>
                <a:cs typeface="+mj-cs"/>
              </a:rPr>
              <a:t>une</a:t>
            </a:r>
            <a:r>
              <a:rPr lang="en-US" sz="4800" dirty="0">
                <a:solidFill>
                  <a:schemeClr val="bg1"/>
                </a:solidFill>
                <a:latin typeface="+mj-lt"/>
                <a:ea typeface="+mj-ea"/>
                <a:cs typeface="+mj-cs"/>
              </a:rPr>
              <a:t> </a:t>
            </a:r>
            <a:r>
              <a:rPr lang="en-US" sz="4800" dirty="0" err="1">
                <a:solidFill>
                  <a:schemeClr val="bg1"/>
                </a:solidFill>
                <a:latin typeface="+mj-lt"/>
                <a:ea typeface="+mj-ea"/>
                <a:cs typeface="+mj-cs"/>
              </a:rPr>
              <a:t>histoire</a:t>
            </a:r>
            <a:r>
              <a:rPr lang="en-US" sz="4800" dirty="0">
                <a:solidFill>
                  <a:schemeClr val="bg1"/>
                </a:solidFill>
                <a:latin typeface="+mj-lt"/>
                <a:ea typeface="+mj-ea"/>
                <a:cs typeface="+mj-cs"/>
              </a:rPr>
              <a:t>, </a:t>
            </a:r>
            <a:r>
              <a:rPr lang="en-US" sz="4800" dirty="0" err="1">
                <a:solidFill>
                  <a:schemeClr val="bg1"/>
                </a:solidFill>
                <a:latin typeface="+mj-lt"/>
                <a:ea typeface="+mj-ea"/>
                <a:cs typeface="+mj-cs"/>
              </a:rPr>
              <a:t>liée</a:t>
            </a:r>
            <a:r>
              <a:rPr lang="en-US" sz="4800" dirty="0">
                <a:solidFill>
                  <a:schemeClr val="bg1"/>
                </a:solidFill>
                <a:latin typeface="+mj-lt"/>
                <a:ea typeface="+mj-ea"/>
                <a:cs typeface="+mj-cs"/>
              </a:rPr>
              <a:t> à </a:t>
            </a:r>
            <a:r>
              <a:rPr lang="en-US" sz="4800" dirty="0" err="1">
                <a:solidFill>
                  <a:schemeClr val="bg1"/>
                </a:solidFill>
                <a:latin typeface="+mj-lt"/>
                <a:ea typeface="+mj-ea"/>
                <a:cs typeface="+mj-cs"/>
              </a:rPr>
              <a:t>une</a:t>
            </a:r>
            <a:r>
              <a:rPr lang="en-US" sz="4800" dirty="0">
                <a:solidFill>
                  <a:schemeClr val="bg1"/>
                </a:solidFill>
                <a:latin typeface="+mj-lt"/>
                <a:ea typeface="+mj-ea"/>
                <a:cs typeface="+mj-cs"/>
              </a:rPr>
              <a:t> </a:t>
            </a:r>
            <a:r>
              <a:rPr lang="en-US" sz="4800" dirty="0" err="1">
                <a:solidFill>
                  <a:schemeClr val="bg1"/>
                </a:solidFill>
                <a:latin typeface="+mj-lt"/>
                <a:ea typeface="+mj-ea"/>
                <a:cs typeface="+mj-cs"/>
              </a:rPr>
              <a:t>sociabilité</a:t>
            </a:r>
            <a:r>
              <a:rPr lang="en-US" sz="4800" dirty="0">
                <a:solidFill>
                  <a:schemeClr val="bg1"/>
                </a:solidFill>
                <a:latin typeface="+mj-lt"/>
                <a:ea typeface="+mj-ea"/>
                <a:cs typeface="+mj-cs"/>
              </a:rPr>
              <a:t> </a:t>
            </a:r>
            <a:r>
              <a:rPr lang="en-US" sz="4800" dirty="0" err="1">
                <a:solidFill>
                  <a:schemeClr val="bg1"/>
                </a:solidFill>
                <a:latin typeface="+mj-lt"/>
                <a:ea typeface="+mj-ea"/>
                <a:cs typeface="+mj-cs"/>
              </a:rPr>
              <a:t>spécifique</a:t>
            </a:r>
            <a:r>
              <a:rPr lang="en-US" sz="4800" dirty="0">
                <a:solidFill>
                  <a:schemeClr val="bg1"/>
                </a:solidFill>
                <a:latin typeface="+mj-lt"/>
                <a:ea typeface="+mj-ea"/>
                <a:cs typeface="+mj-cs"/>
              </a:rPr>
              <a:t> et </a:t>
            </a:r>
            <a:r>
              <a:rPr lang="en-US" sz="4800" dirty="0" err="1">
                <a:solidFill>
                  <a:schemeClr val="bg1"/>
                </a:solidFill>
                <a:latin typeface="+mj-lt"/>
                <a:ea typeface="+mj-ea"/>
                <a:cs typeface="+mj-cs"/>
              </a:rPr>
              <a:t>remarquable</a:t>
            </a:r>
            <a:r>
              <a:rPr lang="en-US" sz="4800" dirty="0">
                <a:solidFill>
                  <a:schemeClr val="bg1"/>
                </a:solidFill>
                <a:latin typeface="+mj-lt"/>
                <a:ea typeface="+mj-ea"/>
                <a:cs typeface="+mj-cs"/>
              </a:rPr>
              <a:t>, qui </a:t>
            </a:r>
            <a:r>
              <a:rPr lang="en-US" sz="4800" dirty="0" err="1">
                <a:solidFill>
                  <a:schemeClr val="bg1"/>
                </a:solidFill>
                <a:latin typeface="+mj-lt"/>
                <a:ea typeface="+mj-ea"/>
                <a:cs typeface="+mj-cs"/>
              </a:rPr>
              <a:t>résulte</a:t>
            </a:r>
            <a:r>
              <a:rPr lang="en-US" sz="4800" dirty="0">
                <a:solidFill>
                  <a:schemeClr val="bg1"/>
                </a:solidFill>
                <a:latin typeface="+mj-lt"/>
                <a:ea typeface="+mj-ea"/>
                <a:cs typeface="+mj-cs"/>
              </a:rPr>
              <a:t> de </a:t>
            </a:r>
            <a:r>
              <a:rPr lang="en-US" sz="4800" dirty="0" err="1">
                <a:solidFill>
                  <a:schemeClr val="bg1"/>
                </a:solidFill>
                <a:latin typeface="+mj-lt"/>
                <a:ea typeface="+mj-ea"/>
                <a:cs typeface="+mj-cs"/>
              </a:rPr>
              <a:t>l’invention</a:t>
            </a:r>
            <a:r>
              <a:rPr lang="en-US" sz="4800" dirty="0">
                <a:solidFill>
                  <a:schemeClr val="bg1"/>
                </a:solidFill>
                <a:latin typeface="+mj-lt"/>
                <a:ea typeface="+mj-ea"/>
                <a:cs typeface="+mj-cs"/>
              </a:rPr>
              <a:t> et de la </a:t>
            </a:r>
            <a:r>
              <a:rPr lang="en-US" sz="4800" dirty="0" err="1">
                <a:solidFill>
                  <a:schemeClr val="bg1"/>
                </a:solidFill>
                <a:latin typeface="+mj-lt"/>
                <a:ea typeface="+mj-ea"/>
                <a:cs typeface="+mj-cs"/>
              </a:rPr>
              <a:t>cristallisation</a:t>
            </a:r>
            <a:r>
              <a:rPr lang="en-US" sz="4800" dirty="0">
                <a:solidFill>
                  <a:schemeClr val="bg1"/>
                </a:solidFill>
                <a:latin typeface="+mj-lt"/>
                <a:ea typeface="+mj-ea"/>
                <a:cs typeface="+mj-cs"/>
              </a:rPr>
              <a:t> </a:t>
            </a:r>
            <a:r>
              <a:rPr lang="en-US" sz="4800" dirty="0" err="1">
                <a:solidFill>
                  <a:schemeClr val="bg1"/>
                </a:solidFill>
                <a:latin typeface="+mj-lt"/>
                <a:ea typeface="+mj-ea"/>
                <a:cs typeface="+mj-cs"/>
              </a:rPr>
              <a:t>d’une</a:t>
            </a:r>
            <a:r>
              <a:rPr lang="en-US" sz="4800" dirty="0">
                <a:solidFill>
                  <a:schemeClr val="bg1"/>
                </a:solidFill>
                <a:latin typeface="+mj-lt"/>
                <a:ea typeface="+mj-ea"/>
                <a:cs typeface="+mj-cs"/>
              </a:rPr>
              <a:t> tradition.</a:t>
            </a:r>
            <a:r>
              <a:rPr lang="en-US" sz="4800" b="1" dirty="0">
                <a:solidFill>
                  <a:schemeClr val="bg1"/>
                </a:solidFill>
                <a:latin typeface="+mj-lt"/>
                <a:ea typeface="+mj-ea"/>
                <a:cs typeface="+mj-cs"/>
              </a:rPr>
              <a:t> </a:t>
            </a:r>
          </a:p>
        </p:txBody>
      </p:sp>
      <p:pic>
        <p:nvPicPr>
          <p:cNvPr id="3" name="Image 2" descr="Une image contenant rideau&#10;&#10;Description générée automatiquement">
            <a:hlinkClick r:id="rId3"/>
            <a:extLst>
              <a:ext uri="{FF2B5EF4-FFF2-40B4-BE49-F238E27FC236}">
                <a16:creationId xmlns:a16="http://schemas.microsoft.com/office/drawing/2014/main" id="{02854137-6F78-4509-A52F-CBF7C6C8C8F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2" b="-2"/>
          <a:stretch/>
        </p:blipFill>
        <p:spPr>
          <a:xfrm>
            <a:off x="7552944" y="10"/>
            <a:ext cx="4636008" cy="6857990"/>
          </a:xfrm>
          <a:prstGeom prst="rect">
            <a:avLst/>
          </a:prstGeom>
        </p:spPr>
      </p:pic>
      <p:sp>
        <p:nvSpPr>
          <p:cNvPr id="2" name="ZoneTexte 1">
            <a:extLst>
              <a:ext uri="{FF2B5EF4-FFF2-40B4-BE49-F238E27FC236}">
                <a16:creationId xmlns:a16="http://schemas.microsoft.com/office/drawing/2014/main" id="{1EE47DAC-A4FF-4AE4-8067-D65FF525F2FE}"/>
              </a:ext>
            </a:extLst>
          </p:cNvPr>
          <p:cNvSpPr txBox="1"/>
          <p:nvPr/>
        </p:nvSpPr>
        <p:spPr>
          <a:xfrm>
            <a:off x="3514432" y="5348613"/>
            <a:ext cx="3662981" cy="1077218"/>
          </a:xfrm>
          <a:prstGeom prst="rect">
            <a:avLst/>
          </a:prstGeom>
          <a:noFill/>
        </p:spPr>
        <p:txBody>
          <a:bodyPr wrap="square" rtlCol="0">
            <a:spAutoFit/>
          </a:bodyPr>
          <a:lstStyle/>
          <a:p>
            <a:pPr algn="r"/>
            <a:r>
              <a:rPr lang="fr-FR" sz="3200" b="1" dirty="0">
                <a:solidFill>
                  <a:schemeClr val="bg1"/>
                </a:solidFill>
              </a:rPr>
              <a:t>www.signares.fr</a:t>
            </a:r>
          </a:p>
          <a:p>
            <a:pPr algn="r"/>
            <a:r>
              <a:rPr lang="fr-FR" sz="3200" b="1" dirty="0">
                <a:solidFill>
                  <a:schemeClr val="bg1"/>
                </a:solidFill>
              </a:rPr>
              <a:t>www.sfhom.com</a:t>
            </a:r>
          </a:p>
        </p:txBody>
      </p:sp>
    </p:spTree>
    <p:extLst>
      <p:ext uri="{BB962C8B-B14F-4D97-AF65-F5344CB8AC3E}">
        <p14:creationId xmlns:p14="http://schemas.microsoft.com/office/powerpoint/2010/main" val="115961088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8AA5BC-4F7A-4226-8F99-6D824B226A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E5445C6-DD42-4979-86FF-03730E8C6D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734" y="321733"/>
            <a:ext cx="11573488" cy="6214534"/>
          </a:xfrm>
          <a:prstGeom prst="rect">
            <a:avLst/>
          </a:prstGeom>
          <a:solidFill>
            <a:schemeClr val="bg1">
              <a:lumMod val="75000"/>
              <a:lumOff val="25000"/>
            </a:schemeClr>
          </a:solidFill>
          <a:ln w="127000" cap="sq" cmpd="thinThick">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2F5A0F88-7D66-4A48-8E5B-A1CD8B85C02E}"/>
              </a:ext>
            </a:extLst>
          </p:cNvPr>
          <p:cNvSpPr>
            <a:spLocks noGrp="1"/>
          </p:cNvSpPr>
          <p:nvPr>
            <p:ph type="title"/>
          </p:nvPr>
        </p:nvSpPr>
        <p:spPr>
          <a:xfrm>
            <a:off x="1524000" y="1122362"/>
            <a:ext cx="9144000" cy="2840037"/>
          </a:xfrm>
        </p:spPr>
        <p:txBody>
          <a:bodyPr vert="horz" lIns="91440" tIns="45720" rIns="91440" bIns="45720" rtlCol="0" anchor="b">
            <a:normAutofit/>
          </a:bodyPr>
          <a:lstStyle/>
          <a:p>
            <a:pPr algn="ctr"/>
            <a:r>
              <a:rPr lang="en-US" sz="5800" kern="1200" dirty="0">
                <a:solidFill>
                  <a:schemeClr val="tx1"/>
                </a:solidFill>
                <a:latin typeface="+mj-lt"/>
                <a:ea typeface="+mj-ea"/>
                <a:cs typeface="+mj-cs"/>
              </a:rPr>
              <a:t>12. </a:t>
            </a:r>
            <a:r>
              <a:rPr lang="en-US" sz="5800" kern="1200" dirty="0" err="1">
                <a:solidFill>
                  <a:schemeClr val="tx1"/>
                </a:solidFill>
                <a:latin typeface="+mj-lt"/>
                <a:ea typeface="+mj-ea"/>
                <a:cs typeface="+mj-cs"/>
              </a:rPr>
              <a:t>En</a:t>
            </a:r>
            <a:r>
              <a:rPr lang="en-US" sz="5800" kern="1200" dirty="0">
                <a:solidFill>
                  <a:schemeClr val="tx1"/>
                </a:solidFill>
                <a:latin typeface="+mj-lt"/>
                <a:ea typeface="+mj-ea"/>
                <a:cs typeface="+mj-cs"/>
              </a:rPr>
              <a:t> guise de </a:t>
            </a:r>
            <a:r>
              <a:rPr lang="en-US" sz="5800" kern="1200" dirty="0" err="1">
                <a:solidFill>
                  <a:schemeClr val="tx1"/>
                </a:solidFill>
                <a:latin typeface="+mj-lt"/>
                <a:ea typeface="+mj-ea"/>
                <a:cs typeface="+mj-cs"/>
              </a:rPr>
              <a:t>complément</a:t>
            </a:r>
            <a:r>
              <a:rPr lang="en-US" sz="5800" kern="1200" dirty="0">
                <a:solidFill>
                  <a:schemeClr val="tx1"/>
                </a:solidFill>
                <a:latin typeface="+mj-lt"/>
                <a:ea typeface="+mj-ea"/>
                <a:cs typeface="+mj-cs"/>
              </a:rPr>
              <a:t>.</a:t>
            </a:r>
            <a:br>
              <a:rPr lang="en-US" sz="5800" kern="1200" dirty="0">
                <a:solidFill>
                  <a:schemeClr val="tx1"/>
                </a:solidFill>
                <a:latin typeface="+mj-lt"/>
                <a:ea typeface="+mj-ea"/>
                <a:cs typeface="+mj-cs"/>
              </a:rPr>
            </a:br>
            <a:r>
              <a:rPr lang="en-US" sz="4800" kern="1200" dirty="0" err="1">
                <a:solidFill>
                  <a:schemeClr val="tx1"/>
                </a:solidFill>
                <a:latin typeface="+mj-lt"/>
                <a:ea typeface="+mj-ea"/>
                <a:cs typeface="+mj-cs"/>
              </a:rPr>
              <a:t>Autres</a:t>
            </a:r>
            <a:r>
              <a:rPr lang="en-US" sz="4800" kern="1200" dirty="0">
                <a:solidFill>
                  <a:schemeClr val="tx1"/>
                </a:solidFill>
                <a:latin typeface="+mj-lt"/>
                <a:ea typeface="+mj-ea"/>
                <a:cs typeface="+mj-cs"/>
              </a:rPr>
              <a:t> couvertures </a:t>
            </a:r>
            <a:r>
              <a:rPr lang="en-US" sz="4800" kern="1200" dirty="0" err="1">
                <a:solidFill>
                  <a:schemeClr val="tx1"/>
                </a:solidFill>
                <a:latin typeface="+mj-lt"/>
                <a:ea typeface="+mj-ea"/>
                <a:cs typeface="+mj-cs"/>
              </a:rPr>
              <a:t>d’ouvrages</a:t>
            </a:r>
            <a:r>
              <a:rPr lang="en-US" sz="4800" kern="1200" dirty="0">
                <a:solidFill>
                  <a:schemeClr val="tx1"/>
                </a:solidFill>
                <a:latin typeface="+mj-lt"/>
                <a:ea typeface="+mj-ea"/>
                <a:cs typeface="+mj-cs"/>
              </a:rPr>
              <a:t> non </a:t>
            </a:r>
            <a:r>
              <a:rPr lang="en-US" sz="4800" kern="1200" dirty="0" err="1">
                <a:solidFill>
                  <a:schemeClr val="tx1"/>
                </a:solidFill>
                <a:latin typeface="+mj-lt"/>
                <a:ea typeface="+mj-ea"/>
                <a:cs typeface="+mj-cs"/>
              </a:rPr>
              <a:t>utilisées</a:t>
            </a:r>
            <a:r>
              <a:rPr lang="en-US" sz="4800" kern="1200" dirty="0">
                <a:solidFill>
                  <a:schemeClr val="tx1"/>
                </a:solidFill>
                <a:latin typeface="+mj-lt"/>
                <a:ea typeface="+mj-ea"/>
                <a:cs typeface="+mj-cs"/>
              </a:rPr>
              <a:t> (et </a:t>
            </a:r>
            <a:r>
              <a:rPr lang="en-US" sz="4800" kern="1200" dirty="0" err="1">
                <a:solidFill>
                  <a:schemeClr val="tx1"/>
                </a:solidFill>
                <a:latin typeface="+mj-lt"/>
                <a:ea typeface="+mj-ea"/>
                <a:cs typeface="+mj-cs"/>
              </a:rPr>
              <a:t>pourtant</a:t>
            </a:r>
            <a:r>
              <a:rPr lang="en-US" sz="4800" kern="1200" dirty="0">
                <a:solidFill>
                  <a:schemeClr val="tx1"/>
                </a:solidFill>
                <a:latin typeface="+mj-lt"/>
                <a:ea typeface="+mj-ea"/>
                <a:cs typeface="+mj-cs"/>
              </a:rPr>
              <a:t> </a:t>
            </a:r>
            <a:r>
              <a:rPr lang="en-US" sz="4800" kern="1200" dirty="0" err="1">
                <a:solidFill>
                  <a:schemeClr val="tx1"/>
                </a:solidFill>
                <a:latin typeface="+mj-lt"/>
                <a:ea typeface="+mj-ea"/>
                <a:cs typeface="+mj-cs"/>
              </a:rPr>
              <a:t>utiles</a:t>
            </a:r>
            <a:r>
              <a:rPr lang="en-US" sz="4800" kern="1200" dirty="0">
                <a:solidFill>
                  <a:schemeClr val="tx1"/>
                </a:solidFill>
                <a:latin typeface="+mj-lt"/>
                <a:ea typeface="+mj-ea"/>
                <a:cs typeface="+mj-cs"/>
              </a:rPr>
              <a:t>)</a:t>
            </a:r>
            <a:endParaRPr lang="en-US" sz="5800" kern="1200" dirty="0">
              <a:solidFill>
                <a:schemeClr val="tx1"/>
              </a:solidFill>
              <a:latin typeface="+mj-lt"/>
              <a:ea typeface="+mj-ea"/>
              <a:cs typeface="+mj-cs"/>
            </a:endParaRPr>
          </a:p>
        </p:txBody>
      </p:sp>
      <p:cxnSp>
        <p:nvCxnSpPr>
          <p:cNvPr id="11" name="Straight Connector 10">
            <a:extLst>
              <a:ext uri="{FF2B5EF4-FFF2-40B4-BE49-F238E27FC236}">
                <a16:creationId xmlns:a16="http://schemas.microsoft.com/office/drawing/2014/main" id="{45000665-DFC7-417E-8FD7-516A0F15C9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4109417"/>
            <a:ext cx="2743200" cy="0"/>
          </a:xfrm>
          <a:prstGeom prst="line">
            <a:avLst/>
          </a:prstGeom>
          <a:ln w="12700">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5878677"/>
      </p:ext>
    </p:extLst>
  </p:cSld>
  <p:clrMapOvr>
    <a:overrideClrMapping bg1="dk1" tx1="lt1" bg2="dk2" tx2="lt2" accent1="accent1" accent2="accent2" accent3="accent3" accent4="accent4" accent5="accent5" accent6="accent6" hlink="hlink" folHlink="folHlink"/>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cxnSp>
        <p:nvCxnSpPr>
          <p:cNvPr id="26" name="Straight Connector 25">
            <a:extLst>
              <a:ext uri="{FF2B5EF4-FFF2-40B4-BE49-F238E27FC236}">
                <a16:creationId xmlns:a16="http://schemas.microsoft.com/office/drawing/2014/main" id="{DFDA47BC-3069-47F5-8257-24B3B1F76A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129276"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11" name="Image 10" descr="Une image contenant texte&#10;&#10;Description générée automatiquement">
            <a:extLst>
              <a:ext uri="{FF2B5EF4-FFF2-40B4-BE49-F238E27FC236}">
                <a16:creationId xmlns:a16="http://schemas.microsoft.com/office/drawing/2014/main" id="{2763CD67-B275-4B18-A010-CB7909BBFBF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61825" y="307731"/>
            <a:ext cx="2638439" cy="3997637"/>
          </a:xfrm>
          <a:prstGeom prst="rect">
            <a:avLst/>
          </a:prstGeom>
        </p:spPr>
      </p:pic>
      <p:sp>
        <p:nvSpPr>
          <p:cNvPr id="28" name="Rectangle 27">
            <a:extLst>
              <a:ext uri="{FF2B5EF4-FFF2-40B4-BE49-F238E27FC236}">
                <a16:creationId xmlns:a16="http://schemas.microsoft.com/office/drawing/2014/main" id="{7AE95D8F-9825-4222-8846-E3461598C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ZoneTexte 3">
            <a:extLst>
              <a:ext uri="{FF2B5EF4-FFF2-40B4-BE49-F238E27FC236}">
                <a16:creationId xmlns:a16="http://schemas.microsoft.com/office/drawing/2014/main" id="{5304C37E-0296-4958-8D5C-B217BA5F14FB}"/>
              </a:ext>
            </a:extLst>
          </p:cNvPr>
          <p:cNvSpPr txBox="1"/>
          <p:nvPr/>
        </p:nvSpPr>
        <p:spPr>
          <a:xfrm>
            <a:off x="527538" y="4756638"/>
            <a:ext cx="11139854" cy="930447"/>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5400" b="1">
                <a:solidFill>
                  <a:srgbClr val="FFFFFF"/>
                </a:solidFill>
                <a:latin typeface="+mj-lt"/>
                <a:ea typeface="+mj-ea"/>
                <a:cs typeface="+mj-cs"/>
              </a:rPr>
              <a:t>Compléments</a:t>
            </a:r>
          </a:p>
        </p:txBody>
      </p:sp>
      <p:pic>
        <p:nvPicPr>
          <p:cNvPr id="3" name="Image 2" descr="Une image contenant texte, brique, horloge&#10;&#10;Description générée automatiquement">
            <a:extLst>
              <a:ext uri="{FF2B5EF4-FFF2-40B4-BE49-F238E27FC236}">
                <a16:creationId xmlns:a16="http://schemas.microsoft.com/office/drawing/2014/main" id="{3AB88998-ECCD-41CF-9B61-637F3ABD9BF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0041" y="321869"/>
            <a:ext cx="2659472" cy="3969360"/>
          </a:xfrm>
          <a:prstGeom prst="rect">
            <a:avLst/>
          </a:prstGeom>
        </p:spPr>
      </p:pic>
      <p:pic>
        <p:nvPicPr>
          <p:cNvPr id="13" name="Image 12" descr="Une image contenant texte, photo, signe, blanc&#10;&#10;Description générée automatiquement">
            <a:extLst>
              <a:ext uri="{FF2B5EF4-FFF2-40B4-BE49-F238E27FC236}">
                <a16:creationId xmlns:a16="http://schemas.microsoft.com/office/drawing/2014/main" id="{595433CB-3C68-4E2F-990A-64FAF485B7F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379999" y="345117"/>
            <a:ext cx="2568482" cy="3997637"/>
          </a:xfrm>
          <a:prstGeom prst="rect">
            <a:avLst/>
          </a:prstGeom>
        </p:spPr>
      </p:pic>
      <p:cxnSp>
        <p:nvCxnSpPr>
          <p:cNvPr id="30" name="Straight Connector 29">
            <a:extLst>
              <a:ext uri="{FF2B5EF4-FFF2-40B4-BE49-F238E27FC236}">
                <a16:creationId xmlns:a16="http://schemas.microsoft.com/office/drawing/2014/main" id="{942B920A-73AD-402A-8EEF-B88E1A9398B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7686"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0C9EB70-BC82-414A-BF8D-AD7FC67276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66096"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7" name="Image 6" descr="Une image contenant meubles, tapis&#10;&#10;Description générée automatiquement">
            <a:extLst>
              <a:ext uri="{FF2B5EF4-FFF2-40B4-BE49-F238E27FC236}">
                <a16:creationId xmlns:a16="http://schemas.microsoft.com/office/drawing/2014/main" id="{6EA032F1-6B08-4B59-9DAE-CB51E1D9527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366398" y="345117"/>
            <a:ext cx="2648372" cy="3967598"/>
          </a:xfrm>
          <a:prstGeom prst="rect">
            <a:avLst/>
          </a:prstGeom>
        </p:spPr>
      </p:pic>
      <p:cxnSp>
        <p:nvCxnSpPr>
          <p:cNvPr id="34" name="Straight Connector 33">
            <a:extLst>
              <a:ext uri="{FF2B5EF4-FFF2-40B4-BE49-F238E27FC236}">
                <a16:creationId xmlns:a16="http://schemas.microsoft.com/office/drawing/2014/main" id="{3217665F-0036-444A-8D4A-33AF36A36A4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472056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cxnSp>
        <p:nvCxnSpPr>
          <p:cNvPr id="39" name="Straight Connector 38">
            <a:extLst>
              <a:ext uri="{FF2B5EF4-FFF2-40B4-BE49-F238E27FC236}">
                <a16:creationId xmlns:a16="http://schemas.microsoft.com/office/drawing/2014/main" id="{DFDA47BC-3069-47F5-8257-24B3B1F76A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129276"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5" name="Image 4" descr="Une image contenant texte, photo, femme, signe&#10;&#10;Description générée automatiquement">
            <a:extLst>
              <a:ext uri="{FF2B5EF4-FFF2-40B4-BE49-F238E27FC236}">
                <a16:creationId xmlns:a16="http://schemas.microsoft.com/office/drawing/2014/main" id="{30662BB8-22E7-4883-9BB8-C51A01FB3EC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56859" y="406215"/>
            <a:ext cx="2489196" cy="3729133"/>
          </a:xfrm>
          <a:prstGeom prst="rect">
            <a:avLst/>
          </a:prstGeom>
        </p:spPr>
      </p:pic>
      <p:sp>
        <p:nvSpPr>
          <p:cNvPr id="41" name="Rectangle 40">
            <a:extLst>
              <a:ext uri="{FF2B5EF4-FFF2-40B4-BE49-F238E27FC236}">
                <a16:creationId xmlns:a16="http://schemas.microsoft.com/office/drawing/2014/main" id="{7AE95D8F-9825-4222-8846-E3461598C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ZoneTexte 3">
            <a:extLst>
              <a:ext uri="{FF2B5EF4-FFF2-40B4-BE49-F238E27FC236}">
                <a16:creationId xmlns:a16="http://schemas.microsoft.com/office/drawing/2014/main" id="{5304C37E-0296-4958-8D5C-B217BA5F14FB}"/>
              </a:ext>
            </a:extLst>
          </p:cNvPr>
          <p:cNvSpPr txBox="1"/>
          <p:nvPr/>
        </p:nvSpPr>
        <p:spPr>
          <a:xfrm>
            <a:off x="527538" y="4756638"/>
            <a:ext cx="11139854" cy="930447"/>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5400" b="1" dirty="0" err="1">
                <a:solidFill>
                  <a:srgbClr val="FFFFFF"/>
                </a:solidFill>
                <a:latin typeface="+mj-lt"/>
                <a:ea typeface="+mj-ea"/>
                <a:cs typeface="+mj-cs"/>
              </a:rPr>
              <a:t>Compléments</a:t>
            </a:r>
            <a:r>
              <a:rPr lang="en-US" sz="5400" b="1" dirty="0">
                <a:solidFill>
                  <a:srgbClr val="FFFFFF"/>
                </a:solidFill>
                <a:latin typeface="+mj-lt"/>
                <a:ea typeface="+mj-ea"/>
                <a:cs typeface="+mj-cs"/>
              </a:rPr>
              <a:t>’</a:t>
            </a:r>
          </a:p>
        </p:txBody>
      </p:sp>
      <p:pic>
        <p:nvPicPr>
          <p:cNvPr id="14" name="Image 13" descr="Une image contenant femme, homme, jeune, tenant&#10;&#10;Description générée automatiquement">
            <a:extLst>
              <a:ext uri="{FF2B5EF4-FFF2-40B4-BE49-F238E27FC236}">
                <a16:creationId xmlns:a16="http://schemas.microsoft.com/office/drawing/2014/main" id="{40D751F5-A5A8-4458-99D3-80FB798EEFE3}"/>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71191" y="477748"/>
            <a:ext cx="2798065" cy="3657600"/>
          </a:xfrm>
          <a:prstGeom prst="rect">
            <a:avLst/>
          </a:prstGeom>
        </p:spPr>
      </p:pic>
      <p:pic>
        <p:nvPicPr>
          <p:cNvPr id="8" name="Image 7" descr="Une image contenant jeu&#10;&#10;Description générée automatiquement">
            <a:extLst>
              <a:ext uri="{FF2B5EF4-FFF2-40B4-BE49-F238E27FC236}">
                <a16:creationId xmlns:a16="http://schemas.microsoft.com/office/drawing/2014/main" id="{660E67FF-8DE4-42DA-BC21-0FBDC1ED9845}"/>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400206" y="477748"/>
            <a:ext cx="2377441" cy="3657601"/>
          </a:xfrm>
          <a:prstGeom prst="rect">
            <a:avLst/>
          </a:prstGeom>
        </p:spPr>
      </p:pic>
      <p:cxnSp>
        <p:nvCxnSpPr>
          <p:cNvPr id="43" name="Straight Connector 42">
            <a:extLst>
              <a:ext uri="{FF2B5EF4-FFF2-40B4-BE49-F238E27FC236}">
                <a16:creationId xmlns:a16="http://schemas.microsoft.com/office/drawing/2014/main" id="{942B920A-73AD-402A-8EEF-B88E1A9398B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7686"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00C9EB70-BC82-414A-BF8D-AD7FC67276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66096"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10" name="Image 9">
            <a:extLst>
              <a:ext uri="{FF2B5EF4-FFF2-40B4-BE49-F238E27FC236}">
                <a16:creationId xmlns:a16="http://schemas.microsoft.com/office/drawing/2014/main" id="{7DB08FB4-45CA-470B-BC3E-848F99A8480A}"/>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9225269" y="406215"/>
            <a:ext cx="2718106" cy="3749111"/>
          </a:xfrm>
          <a:prstGeom prst="rect">
            <a:avLst/>
          </a:prstGeom>
        </p:spPr>
      </p:pic>
      <p:cxnSp>
        <p:nvCxnSpPr>
          <p:cNvPr id="47" name="Straight Connector 46">
            <a:extLst>
              <a:ext uri="{FF2B5EF4-FFF2-40B4-BE49-F238E27FC236}">
                <a16:creationId xmlns:a16="http://schemas.microsoft.com/office/drawing/2014/main" id="{3217665F-0036-444A-8D4A-33AF36A36A4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985893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cxnSp>
        <p:nvCxnSpPr>
          <p:cNvPr id="39" name="Straight Connector 38">
            <a:extLst>
              <a:ext uri="{FF2B5EF4-FFF2-40B4-BE49-F238E27FC236}">
                <a16:creationId xmlns:a16="http://schemas.microsoft.com/office/drawing/2014/main" id="{DFDA47BC-3069-47F5-8257-24B3B1F76A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129276"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7AE95D8F-9825-4222-8846-E3461598C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ZoneTexte 3">
            <a:extLst>
              <a:ext uri="{FF2B5EF4-FFF2-40B4-BE49-F238E27FC236}">
                <a16:creationId xmlns:a16="http://schemas.microsoft.com/office/drawing/2014/main" id="{5304C37E-0296-4958-8D5C-B217BA5F14FB}"/>
              </a:ext>
            </a:extLst>
          </p:cNvPr>
          <p:cNvSpPr txBox="1"/>
          <p:nvPr/>
        </p:nvSpPr>
        <p:spPr>
          <a:xfrm>
            <a:off x="527538" y="4756638"/>
            <a:ext cx="11139854" cy="930447"/>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5400" b="1" dirty="0" err="1">
                <a:solidFill>
                  <a:srgbClr val="FFFFFF"/>
                </a:solidFill>
                <a:latin typeface="+mj-lt"/>
                <a:ea typeface="+mj-ea"/>
                <a:cs typeface="+mj-cs"/>
              </a:rPr>
              <a:t>Compléments</a:t>
            </a:r>
            <a:r>
              <a:rPr lang="en-US" sz="5400" b="1" dirty="0">
                <a:solidFill>
                  <a:srgbClr val="FFFFFF"/>
                </a:solidFill>
                <a:latin typeface="+mj-lt"/>
                <a:ea typeface="+mj-ea"/>
                <a:cs typeface="+mj-cs"/>
              </a:rPr>
              <a:t>’’</a:t>
            </a:r>
          </a:p>
        </p:txBody>
      </p:sp>
      <p:cxnSp>
        <p:nvCxnSpPr>
          <p:cNvPr id="43" name="Straight Connector 42">
            <a:extLst>
              <a:ext uri="{FF2B5EF4-FFF2-40B4-BE49-F238E27FC236}">
                <a16:creationId xmlns:a16="http://schemas.microsoft.com/office/drawing/2014/main" id="{942B920A-73AD-402A-8EEF-B88E1A9398B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7686"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00C9EB70-BC82-414A-BF8D-AD7FC67276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66096"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3217665F-0036-444A-8D4A-33AF36A36A4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3" name="Image 2" descr="Une image contenant texte, plaque&#10;&#10;Description générée automatiquement">
            <a:extLst>
              <a:ext uri="{FF2B5EF4-FFF2-40B4-BE49-F238E27FC236}">
                <a16:creationId xmlns:a16="http://schemas.microsoft.com/office/drawing/2014/main" id="{A0CFB5D4-9BAA-4B8F-B1B2-92A4ECD2EA3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6729" y="380198"/>
            <a:ext cx="2690265" cy="3894436"/>
          </a:xfrm>
          <a:prstGeom prst="rect">
            <a:avLst/>
          </a:prstGeom>
        </p:spPr>
      </p:pic>
      <p:pic>
        <p:nvPicPr>
          <p:cNvPr id="7" name="Image 6" descr="Une image contenant texte&#10;&#10;Description générée automatiquement">
            <a:extLst>
              <a:ext uri="{FF2B5EF4-FFF2-40B4-BE49-F238E27FC236}">
                <a16:creationId xmlns:a16="http://schemas.microsoft.com/office/drawing/2014/main" id="{1650851A-D968-4E14-9823-124FCD342A6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68352" y="386420"/>
            <a:ext cx="2690258" cy="3840258"/>
          </a:xfrm>
          <a:prstGeom prst="rect">
            <a:avLst/>
          </a:prstGeom>
        </p:spPr>
      </p:pic>
      <p:pic>
        <p:nvPicPr>
          <p:cNvPr id="11" name="Image 10" descr="Une image contenant texte&#10;&#10;Description générée automatiquement">
            <a:extLst>
              <a:ext uri="{FF2B5EF4-FFF2-40B4-BE49-F238E27FC236}">
                <a16:creationId xmlns:a16="http://schemas.microsoft.com/office/drawing/2014/main" id="{52054B1A-20F1-45C2-B085-567631812DA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368729" y="380198"/>
            <a:ext cx="2477631" cy="3840259"/>
          </a:xfrm>
          <a:prstGeom prst="rect">
            <a:avLst/>
          </a:prstGeom>
        </p:spPr>
      </p:pic>
      <p:pic>
        <p:nvPicPr>
          <p:cNvPr id="13" name="Image 12" descr="Une image contenant texte, livre&#10;&#10;Description générée automatiquement">
            <a:extLst>
              <a:ext uri="{FF2B5EF4-FFF2-40B4-BE49-F238E27FC236}">
                <a16:creationId xmlns:a16="http://schemas.microsoft.com/office/drawing/2014/main" id="{D0FA0050-0DF2-4A26-ADCF-DE1DFAA232D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361036" y="380199"/>
            <a:ext cx="2455825" cy="3840258"/>
          </a:xfrm>
          <a:prstGeom prst="rect">
            <a:avLst/>
          </a:prstGeom>
        </p:spPr>
      </p:pic>
    </p:spTree>
    <p:extLst>
      <p:ext uri="{BB962C8B-B14F-4D97-AF65-F5344CB8AC3E}">
        <p14:creationId xmlns:p14="http://schemas.microsoft.com/office/powerpoint/2010/main" val="22814317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cxnSp>
        <p:nvCxnSpPr>
          <p:cNvPr id="52" name="Straight Connector 51">
            <a:extLst>
              <a:ext uri="{FF2B5EF4-FFF2-40B4-BE49-F238E27FC236}">
                <a16:creationId xmlns:a16="http://schemas.microsoft.com/office/drawing/2014/main" id="{99AE2756-0FC4-4155-83E7-58AAAB63E7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5689"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sp>
        <p:nvSpPr>
          <p:cNvPr id="54" name="Rectangle 53">
            <a:extLst>
              <a:ext uri="{FF2B5EF4-FFF2-40B4-BE49-F238E27FC236}">
                <a16:creationId xmlns:a16="http://schemas.microsoft.com/office/drawing/2014/main" id="{247AB924-1B87-43FC-B7C7-B112D5C51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ZoneTexte 3">
            <a:extLst>
              <a:ext uri="{FF2B5EF4-FFF2-40B4-BE49-F238E27FC236}">
                <a16:creationId xmlns:a16="http://schemas.microsoft.com/office/drawing/2014/main" id="{5304C37E-0296-4958-8D5C-B217BA5F14FB}"/>
              </a:ext>
            </a:extLst>
          </p:cNvPr>
          <p:cNvSpPr txBox="1"/>
          <p:nvPr/>
        </p:nvSpPr>
        <p:spPr>
          <a:xfrm>
            <a:off x="527538" y="4756638"/>
            <a:ext cx="11139854" cy="930447"/>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5400" b="1" dirty="0" err="1">
                <a:solidFill>
                  <a:srgbClr val="FFFFFF"/>
                </a:solidFill>
                <a:latin typeface="+mj-lt"/>
                <a:ea typeface="+mj-ea"/>
                <a:cs typeface="+mj-cs"/>
              </a:rPr>
              <a:t>Compléments</a:t>
            </a:r>
            <a:r>
              <a:rPr lang="en-US" sz="5400" b="1" dirty="0">
                <a:solidFill>
                  <a:srgbClr val="FFFFFF"/>
                </a:solidFill>
                <a:latin typeface="+mj-lt"/>
                <a:ea typeface="+mj-ea"/>
                <a:cs typeface="+mj-cs"/>
              </a:rPr>
              <a:t>’’’</a:t>
            </a:r>
          </a:p>
        </p:txBody>
      </p:sp>
      <p:pic>
        <p:nvPicPr>
          <p:cNvPr id="5" name="Image 4" descr="Une image contenant capture d’écran&#10;&#10;Description générée automatiquement">
            <a:extLst>
              <a:ext uri="{FF2B5EF4-FFF2-40B4-BE49-F238E27FC236}">
                <a16:creationId xmlns:a16="http://schemas.microsoft.com/office/drawing/2014/main" id="{95522F63-ED52-4317-8D4D-1BE15F3C6C2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3630" y="307731"/>
            <a:ext cx="2658428" cy="3997637"/>
          </a:xfrm>
          <a:prstGeom prst="rect">
            <a:avLst/>
          </a:prstGeom>
        </p:spPr>
      </p:pic>
      <p:pic>
        <p:nvPicPr>
          <p:cNvPr id="8" name="Image 7">
            <a:extLst>
              <a:ext uri="{FF2B5EF4-FFF2-40B4-BE49-F238E27FC236}">
                <a16:creationId xmlns:a16="http://schemas.microsoft.com/office/drawing/2014/main" id="{A2C2A5AE-B22A-418A-93F6-298042EC998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53190" y="307731"/>
            <a:ext cx="2698402" cy="3997637"/>
          </a:xfrm>
          <a:prstGeom prst="rect">
            <a:avLst/>
          </a:prstGeom>
        </p:spPr>
      </p:pic>
      <p:cxnSp>
        <p:nvCxnSpPr>
          <p:cNvPr id="56" name="Straight Connector 55">
            <a:extLst>
              <a:ext uri="{FF2B5EF4-FFF2-40B4-BE49-F238E27FC236}">
                <a16:creationId xmlns:a16="http://schemas.microsoft.com/office/drawing/2014/main" id="{818DC98F-4057-4645-B948-F604F39A9C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53400"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10" name="Image 9" descr="Une image contenant capture d’écran&#10;&#10;Description générée automatiquement">
            <a:extLst>
              <a:ext uri="{FF2B5EF4-FFF2-40B4-BE49-F238E27FC236}">
                <a16:creationId xmlns:a16="http://schemas.microsoft.com/office/drawing/2014/main" id="{298B5A05-2943-48E1-9F45-6D497C0D31A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842463" y="330045"/>
            <a:ext cx="2638439" cy="3997637"/>
          </a:xfrm>
          <a:prstGeom prst="rect">
            <a:avLst/>
          </a:prstGeom>
        </p:spPr>
      </p:pic>
      <p:cxnSp>
        <p:nvCxnSpPr>
          <p:cNvPr id="58" name="Straight Connector 57">
            <a:extLst>
              <a:ext uri="{FF2B5EF4-FFF2-40B4-BE49-F238E27FC236}">
                <a16:creationId xmlns:a16="http://schemas.microsoft.com/office/drawing/2014/main" id="{DAD2B705-4A9B-408D-AA80-4F41045E09D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4750255"/>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ersonnalisé 1">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324</TotalTime>
  <Words>11431</Words>
  <Application>Microsoft Office PowerPoint</Application>
  <PresentationFormat>Grand écran</PresentationFormat>
  <Paragraphs>640</Paragraphs>
  <Slides>76</Slides>
  <Notes>69</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76</vt:i4>
      </vt:variant>
    </vt:vector>
  </HeadingPairs>
  <TitlesOfParts>
    <vt:vector size="80" baseType="lpstr">
      <vt:lpstr>Arial</vt:lpstr>
      <vt:lpstr>Calibri</vt:lpstr>
      <vt:lpstr>Garamond</vt:lpstr>
      <vt:lpstr>Thème Office</vt:lpstr>
      <vt:lpstr>Présentation PowerPoint</vt:lpstr>
      <vt:lpstr>Présentation PowerPoint</vt:lpstr>
      <vt:lpstr>Présentation PowerPoint</vt:lpstr>
      <vt:lpstr>Présentation PowerPoint</vt:lpstr>
      <vt:lpstr>1. Les signares.</vt:lpstr>
      <vt:lpstr>Qui furent les signares ?   Les signares furent un groupe hiérarchisé de femmes noires et métisses, riches et influentes, à la sociabilité spécifique, qui vécurent dans les comptoirs puis villes coloniales de Gorée et de Saint-Louis du Sénégal, pour l’essentiel entre 1750 et 1850. </vt:lpstr>
      <vt:lpstr>Qui furent les signares ?   Les signares furent un groupe hiérarchisé de femmes noires et métisses, riches et influentes, à la sociabilité spécifique, qui vécurent dans les comptoirs puis villes coloniales de Gorée et de Saint-Louis du Sénégal, pour l’essentiel entre 1750 et 1850. </vt:lpstr>
      <vt:lpstr>2. Historicité des signares.</vt:lpstr>
      <vt:lpstr>Les signares furent… …des Africaines,  …des femmes,  …des femmes noires  &amp; métisses.</vt:lpstr>
      <vt:lpstr>Le paysan africain, qui depuis des millénaires, vit avec les saisons, dont l'idéal de vie est d'être en harmonie avec la nature, ne connaît que l'éternel recommencement du temps rythmé par la répétition sans fin des mêmes gestes et des mêmes paroles. »</vt:lpstr>
      <vt:lpstr>Cambridge History of Africa,  1975-1986, en 8 volumes.</vt:lpstr>
      <vt:lpstr>Création de la chaire d’histoire et d’archéologie des mondes africains au Collège de France François-Xavier Fauvelle - séance inaugurale le 3 octobre 2019 -</vt:lpstr>
      <vt:lpstr>Les Africaines, aussi, ont une histoire…</vt:lpstr>
      <vt:lpstr>Le métissage, objet d’étude  en histoire &amp; en anthropologie</vt:lpstr>
      <vt:lpstr>Un premier écueil : La beauté du métis…</vt:lpstr>
      <vt:lpstr>Un deuxième écueil : l’anachronisme…</vt:lpstr>
      <vt:lpstr>Présentation PowerPoint</vt:lpstr>
      <vt:lpstr>3. Contextes métis.</vt:lpstr>
      <vt:lpstr>La nécessaire différenciation entre les signares et :  - la communauté métisse sénégalaise - les Luso-Africains - les Eurafricains </vt:lpstr>
      <vt:lpstr>La communauté métisse sénégalaise (femmes &amp; hommes)</vt:lpstr>
      <vt:lpstr>La communauté métisse sénégalaise (femmes &amp; hommes)</vt:lpstr>
      <vt:lpstr>Le précédent luso-africain &amp;  les intermédiaires eurafricains des côtes de Haute-Guinée &amp; Sénégambie</vt:lpstr>
      <vt:lpstr>Présentation PowerPoint</vt:lpstr>
      <vt:lpstr>Luso-africains et créolisation</vt:lpstr>
      <vt:lpstr>Le temps des comptoirs et l’émergence des cultures eurafricaines</vt:lpstr>
      <vt:lpstr>Intermédiaires (&amp;) eurafricains d’Afrique occidentale</vt:lpstr>
      <vt:lpstr>La présence française en Afrique de l’Ouest</vt:lpstr>
      <vt:lpstr>Le contexte insulaire et urbain  à Saint-Louis et Gorée</vt:lpstr>
      <vt:lpstr>L’environnement  ouest africain</vt:lpstr>
      <vt:lpstr>L’environnement  ouest africain</vt:lpstr>
      <vt:lpstr>Le contexte de la Traite</vt:lpstr>
      <vt:lpstr>Le contexte de la Traite</vt:lpstr>
      <vt:lpstr>Présentation PowerPoint</vt:lpstr>
      <vt:lpstr>Présentation PowerPoint</vt:lpstr>
      <vt:lpstr>4. Les sources concernant  les signares.</vt:lpstr>
      <vt:lpstr>Un témoin particulier, l’Abbé Boilat.</vt:lpstr>
      <vt:lpstr>Un livre remarquable pour ses lithographies &amp; son approche ethnographique, par un témoin "de l’intérieur"</vt:lpstr>
      <vt:lpstr>Présentation PowerPoint</vt:lpstr>
      <vt:lpstr>Présentation PowerPoint</vt:lpstr>
      <vt:lpstr>Présentation PowerPoint</vt:lpstr>
      <vt:lpstr>Présentation PowerPoint</vt:lpstr>
      <vt:lpstr>Présentation PowerPoint</vt:lpstr>
      <vt:lpstr>Les signares en images</vt:lpstr>
      <vt:lpstr>5. Genèse des signares</vt:lpstr>
      <vt:lpstr>6. Les mariages  à la mode du pays</vt:lpstr>
      <vt:lpstr>Présentation PowerPoint</vt:lpstr>
      <vt:lpstr>Les « faux mariages »  à la mode du pays</vt:lpstr>
      <vt:lpstr>Le mariage  à la mode du pays : un mariage de raison et d’intérêt </vt:lpstr>
      <vt:lpstr>7. Distinction.</vt:lpstr>
      <vt:lpstr>Parures signares  Or, bijoux, panaria, tissus</vt:lpstr>
      <vt:lpstr>Présentation PowerPoint</vt:lpstr>
      <vt:lpstr>Le costume et les bijoux  Les pagnes d’apparat </vt:lpstr>
      <vt:lpstr>Le costume et les bijoux  Les pagnes d’apparat </vt:lpstr>
      <vt:lpstr>Le costume et les bijoux  Les pagnes d’apparat </vt:lpstr>
      <vt:lpstr>Le costume et les bijoux  Les pagnes d’apparat </vt:lpstr>
      <vt:lpstr>Le costume et les bijoux  Les pagnes d’apparat </vt:lpstr>
      <vt:lpstr>L’habitation en dur  Les poses et la hauteur </vt:lpstr>
      <vt:lpstr>L’habitation en dur  Les poses et la hauteur </vt:lpstr>
      <vt:lpstr>8. Captifs de case.</vt:lpstr>
      <vt:lpstr>Présentation PowerPoint</vt:lpstr>
      <vt:lpstr>Présentation PowerPoint</vt:lpstr>
      <vt:lpstr>Présentation PowerPoint</vt:lpstr>
      <vt:lpstr>9. La sociabilité signare.</vt:lpstr>
      <vt:lpstr>Présentation PowerPoint</vt:lpstr>
      <vt:lpstr>Présentation PowerPoint</vt:lpstr>
      <vt:lpstr>10. Apogée, crise et disparition des signares.</vt:lpstr>
      <vt:lpstr>Présentation PowerPoint</vt:lpstr>
      <vt:lpstr>Présentation PowerPoint</vt:lpstr>
      <vt:lpstr>11. Éclipse et naissance du mythe des signares.</vt:lpstr>
      <vt:lpstr>Pour conclure…</vt:lpstr>
      <vt:lpstr>Présentation PowerPoint</vt:lpstr>
      <vt:lpstr>12. En guise de complément. Autres couvertures d’ouvrages non utilisées (et pourtant utiles)</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Guillaume Vial</dc:creator>
  <cp:lastModifiedBy>Guillaume Vial</cp:lastModifiedBy>
  <cp:revision>47</cp:revision>
  <dcterms:created xsi:type="dcterms:W3CDTF">2020-02-29T05:23:41Z</dcterms:created>
  <dcterms:modified xsi:type="dcterms:W3CDTF">2021-12-01T23:23:17Z</dcterms:modified>
</cp:coreProperties>
</file>